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398" r:id="rId3"/>
    <p:sldId id="399" r:id="rId4"/>
    <p:sldId id="406" r:id="rId5"/>
    <p:sldId id="336" r:id="rId6"/>
    <p:sldId id="351" r:id="rId7"/>
    <p:sldId id="353" r:id="rId8"/>
    <p:sldId id="354" r:id="rId9"/>
    <p:sldId id="395" r:id="rId10"/>
    <p:sldId id="403" r:id="rId11"/>
    <p:sldId id="357" r:id="rId12"/>
    <p:sldId id="358" r:id="rId13"/>
    <p:sldId id="402" r:id="rId14"/>
    <p:sldId id="456" r:id="rId15"/>
    <p:sldId id="361" r:id="rId16"/>
    <p:sldId id="457" r:id="rId17"/>
    <p:sldId id="363" r:id="rId18"/>
    <p:sldId id="404" r:id="rId19"/>
    <p:sldId id="458" r:id="rId20"/>
    <p:sldId id="408" r:id="rId21"/>
    <p:sldId id="409" r:id="rId22"/>
    <p:sldId id="411" r:id="rId23"/>
    <p:sldId id="410" r:id="rId24"/>
    <p:sldId id="447" r:id="rId25"/>
    <p:sldId id="448" r:id="rId26"/>
    <p:sldId id="450" r:id="rId27"/>
    <p:sldId id="451" r:id="rId28"/>
    <p:sldId id="405" r:id="rId29"/>
    <p:sldId id="452" r:id="rId30"/>
    <p:sldId id="412" r:id="rId31"/>
    <p:sldId id="413" r:id="rId32"/>
    <p:sldId id="415" r:id="rId33"/>
    <p:sldId id="419" r:id="rId34"/>
    <p:sldId id="418" r:id="rId35"/>
    <p:sldId id="421" r:id="rId36"/>
    <p:sldId id="420" r:id="rId37"/>
    <p:sldId id="430" r:id="rId38"/>
    <p:sldId id="424" r:id="rId39"/>
    <p:sldId id="425" r:id="rId40"/>
    <p:sldId id="426" r:id="rId41"/>
    <p:sldId id="434" r:id="rId42"/>
    <p:sldId id="435" r:id="rId43"/>
    <p:sldId id="431" r:id="rId44"/>
    <p:sldId id="427" r:id="rId45"/>
    <p:sldId id="432" r:id="rId46"/>
    <p:sldId id="437" r:id="rId47"/>
    <p:sldId id="433" r:id="rId48"/>
    <p:sldId id="438" r:id="rId49"/>
    <p:sldId id="439" r:id="rId50"/>
    <p:sldId id="449" r:id="rId51"/>
    <p:sldId id="436" r:id="rId52"/>
    <p:sldId id="441" r:id="rId53"/>
    <p:sldId id="440" r:id="rId54"/>
    <p:sldId id="417" r:id="rId55"/>
    <p:sldId id="443" r:id="rId56"/>
    <p:sldId id="442" r:id="rId57"/>
    <p:sldId id="416" r:id="rId58"/>
    <p:sldId id="444" r:id="rId59"/>
    <p:sldId id="454" r:id="rId60"/>
    <p:sldId id="459" r:id="rId61"/>
    <p:sldId id="400" r:id="rId62"/>
    <p:sldId id="45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100" d="100"/>
          <a:sy n="100" d="100"/>
        </p:scale>
        <p:origin x="154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20:12:34.35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3,'103'-2,"112"4,-158 8,-41-6,-1-1,24 1,23-4,-43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20:12:51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3,'109'-2,"123"4,-63 20,-102-15,-13 0,58-1,-72-6,1 1,68 10,-53-5,-42-6,0 1,24 5,-24-1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20:12:53.91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1,'382'0,"-363"1,-1 1,1 1,-1 1,25 8,-24-7,0 0,1 0,37 2,-36-6,1 2,-1 1,30 9,-30-8,0 0,1 0,32 1,-36-6,0 1,30 6,-30-3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19:56:06.8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1,'67'6,"-27"0,917 70,-946-75,248 12,444 42,-582-45,201-6,-166-6,1039 2,-1169-2,45-7,4-1,-57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19:56:09.19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1 293,'2'-2,"0"0,0 1,1-1,-1 1,0-1,1 1,-1 0,1 0,0 0,-1 1,1-1,3 0,-2 0,59-14,1 2,0 4,68-2,200 9,-207 4,412-14,1-13,-162 4,-269 15,459-40,-231-6,-221 33,-85 15,33-7,111-4,-160 14,1 0,0-1,24-7,-23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19:57:38.68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1,'13'0,"175"7,-166-5,0 2,-1 0,0 1,0 1,0 1,30 16,-42-19,-2 1,1 1,0-1,-1 1,0 1,-1-1,1 1,-1 0,-1 1,10 14,-2 3,-1 1,11 32,15 34,-20-54,-2 0,20 77,9 22,-31-97,5 20,-12-35,1 0,11 23,37 86,6 15,223 376,-248-471,3-2,80 83,-91-104,63 64,76 88,31 49,184 209,-322-373,229 228,-138-174,-13-20,-15-12,-56-37,74 64,82 67,-149-127,117 113,-113-83,-32-33,91 79,-76-91,-46-33,-1 1,27 22,-17-15,-13-11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19:59:45.88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1 830,'295'16,"90"-9,-223-9,83-9,13 0,-144 12,195-2,-259-3,63-15,8 0,-78 12,-1-2,55-18,-18 4,-33 11,0-3,70-32,30-17,-18-4,54-22,83-57,-131 65,-60 34,-26 10,-39 29,0 1,1 0,20-11,-15 12,-1-1,-1 0,1-1,14-13,-17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20:16:22.62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1,'818'0,"-664"10,-14 1,-10 0,0-1,296-9,-199-2,-191 2,40 8,23 1,84 2,-81-4,143-7,-48-19,146-6,3146 25,-3201 10,9 0,722-12,-703-22,-90 3,-208 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5T20:16:13.7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66,'427'16,"-341"-12,-42-3,80 12,-75-7,0-2,0-2,54-4,-14 0,1139 2,-1083-11,-21 1,199-13,-173 15,156-4,-89-2,-119 6,-5-1,90-3,908 13,-890 10,-4 0,-107-13,79 3,-93 9,28 1,25-9,139 9,-158-2,152-7,-123-4,39 2,-160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6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customXml" Target="../ink/ink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pricin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ourcecontrol/intro-to-git" TargetMode="External"/><Relationship Id="rId2" Type="http://schemas.openxmlformats.org/officeDocument/2006/relationships/hyperlink" Target="https://missing.csail.mit.edu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scipy.org/doc/numpy/reference/generated/numpy.loadtxt.html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10" Type="http://schemas.openxmlformats.org/officeDocument/2006/relationships/image" Target="../media/image15.png"/><Relationship Id="rId4" Type="http://schemas.openxmlformats.org/officeDocument/2006/relationships/hyperlink" Target="https://www.electronics-tutorials.ws/filter/filter_1.html" TargetMode="External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76913ABF-FA84-3F88-5D10-16E0D0D66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24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26/07/2023</a:t>
            </a:r>
          </a:p>
          <a:p>
            <a:r>
              <a:rPr lang="en-US" altLang="ja-JP" sz="2800" dirty="0"/>
              <a:t>Lesson 3:</a:t>
            </a:r>
            <a:br>
              <a:rPr lang="en-US" altLang="ja-JP" sz="2800" dirty="0"/>
            </a:br>
            <a:r>
              <a:rPr lang="en-US" altLang="ja-JP" sz="2800" dirty="0"/>
              <a:t>More calculation, API, Git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17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A7C4-6AFE-2425-B3C7-66F72932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to see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63B35-C658-B4C3-C23C-2DD94762D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</p:spTree>
    <p:extLst>
      <p:ext uri="{BB962C8B-B14F-4D97-AF65-F5344CB8AC3E}">
        <p14:creationId xmlns:p14="http://schemas.microsoft.com/office/powerpoint/2010/main" val="40010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91BAF7D-0088-49E2-5C60-EA7656DFB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0902"/>
            <a:ext cx="12192000" cy="5404309"/>
          </a:xfr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Fitting function</a:t>
            </a:r>
            <a:endParaRPr kumimoji="1" lang="ja-JP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ECCC8-9A9F-5C78-95D8-CDB36693EEE5}"/>
              </a:ext>
            </a:extLst>
          </p:cNvPr>
          <p:cNvSpPr txBox="1"/>
          <p:nvPr/>
        </p:nvSpPr>
        <p:spPr>
          <a:xfrm>
            <a:off x="9425940" y="5810935"/>
            <a:ext cx="2766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https://numpy.org/doc/stable/reference/generated/numpy.polyfit.html</a:t>
            </a:r>
          </a:p>
        </p:txBody>
      </p:sp>
    </p:spTree>
    <p:extLst>
      <p:ext uri="{BB962C8B-B14F-4D97-AF65-F5344CB8AC3E}">
        <p14:creationId xmlns:p14="http://schemas.microsoft.com/office/powerpoint/2010/main" val="34917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Small trick to</a:t>
            </a:r>
            <a:r>
              <a:rPr kumimoji="1" lang="ja-JP" altLang="en-US" dirty="0"/>
              <a:t> </a:t>
            </a:r>
            <a:r>
              <a:rPr kumimoji="1" lang="en-US" altLang="ja-JP" dirty="0"/>
              <a:t>make</a:t>
            </a:r>
            <a:r>
              <a:rPr kumimoji="1" lang="ja-JP" altLang="en-US" dirty="0"/>
              <a:t> </a:t>
            </a:r>
            <a:r>
              <a:rPr kumimoji="1" lang="en-US" altLang="ja-JP" dirty="0"/>
              <a:t>calculation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easy</a:t>
            </a:r>
            <a:endParaRPr kumimoji="1" lang="ja-JP" altLang="en-US" dirty="0"/>
          </a:p>
        </p:txBody>
      </p:sp>
      <p:pic>
        <p:nvPicPr>
          <p:cNvPr id="1030" name="Picture 6" descr="http://latex2png.com/pngs/2e6dc08147a4365c952e913aecc91bc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1947946"/>
            <a:ext cx="8674100" cy="33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286658-6CF1-68B0-3D6B-DA665D17E4AC}"/>
                  </a:ext>
                </a:extLst>
              </p14:cNvPr>
              <p14:cNvContentPartPr/>
              <p14:nvPr/>
            </p14:nvContentPartPr>
            <p14:xfrm>
              <a:off x="1714200" y="4952880"/>
              <a:ext cx="1447920" cy="6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286658-6CF1-68B0-3D6B-DA665D17E4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4560" y="4773240"/>
                <a:ext cx="16275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AC7707-1175-0A78-CD54-71CC59A22A7A}"/>
                  </a:ext>
                </a:extLst>
              </p14:cNvPr>
              <p14:cNvContentPartPr/>
              <p14:nvPr/>
            </p14:nvContentPartPr>
            <p14:xfrm>
              <a:off x="9166560" y="4893480"/>
              <a:ext cx="1350360" cy="10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AC7707-1175-0A78-CD54-71CC59A22A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76920" y="4713480"/>
                <a:ext cx="1530000" cy="465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64927F-D78A-63B0-E6E8-F13ACB0AE5C9}"/>
              </a:ext>
            </a:extLst>
          </p:cNvPr>
          <p:cNvSpPr txBox="1"/>
          <p:nvPr/>
        </p:nvSpPr>
        <p:spPr>
          <a:xfrm>
            <a:off x="2278380" y="5388596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6431C-3A01-06EB-C945-76A1D468F61A}"/>
              </a:ext>
            </a:extLst>
          </p:cNvPr>
          <p:cNvSpPr txBox="1"/>
          <p:nvPr/>
        </p:nvSpPr>
        <p:spPr>
          <a:xfrm>
            <a:off x="9474076" y="5388596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0340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E5A6-57BF-DF16-4641-94E62CC8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Plot transformed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DFCA4-BCE6-FFD2-3A66-C3F3593B1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A2EF3E-DEBC-AB3C-D695-5F7B10A6475C}"/>
                  </a:ext>
                </a:extLst>
              </p14:cNvPr>
              <p14:cNvContentPartPr/>
              <p14:nvPr/>
            </p14:nvContentPartPr>
            <p14:xfrm>
              <a:off x="1104720" y="4114440"/>
              <a:ext cx="1478880" cy="1637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A2EF3E-DEBC-AB3C-D695-5F7B10A647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080" y="3934800"/>
                <a:ext cx="1658520" cy="1997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1390309-3F0B-94AE-6380-954E9B31ED67}"/>
              </a:ext>
            </a:extLst>
          </p:cNvPr>
          <p:cNvSpPr txBox="1"/>
          <p:nvPr/>
        </p:nvSpPr>
        <p:spPr>
          <a:xfrm>
            <a:off x="2583600" y="4770120"/>
            <a:ext cx="5797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This region looks nice to fit (arbitrary)</a:t>
            </a:r>
          </a:p>
        </p:txBody>
      </p:sp>
    </p:spTree>
    <p:extLst>
      <p:ext uri="{BB962C8B-B14F-4D97-AF65-F5344CB8AC3E}">
        <p14:creationId xmlns:p14="http://schemas.microsoft.com/office/powerpoint/2010/main" val="352303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55BE-70CC-7E70-2ED0-5C18E29B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“good” fitting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89922-42AA-B1D0-C505-4856A1958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5CB969-C49B-75A0-EF34-89463D2E2F20}"/>
                  </a:ext>
                </a:extLst>
              </p14:cNvPr>
              <p14:cNvContentPartPr/>
              <p14:nvPr/>
            </p14:nvContentPartPr>
            <p14:xfrm>
              <a:off x="1272480" y="6003000"/>
              <a:ext cx="1315080" cy="307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5CB969-C49B-75A0-EF34-89463D2E2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2840" y="5823000"/>
                <a:ext cx="1494720" cy="666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72DEA6-8689-46C1-B919-EE4B3AF0FC98}"/>
              </a:ext>
            </a:extLst>
          </p:cNvPr>
          <p:cNvSpPr txBox="1"/>
          <p:nvPr/>
        </p:nvSpPr>
        <p:spPr>
          <a:xfrm>
            <a:off x="2911260" y="5479780"/>
            <a:ext cx="335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Fit where </a:t>
            </a:r>
            <a:r>
              <a:rPr lang="en-US" sz="2800" b="1" dirty="0" err="1">
                <a:solidFill>
                  <a:srgbClr val="FF0000"/>
                </a:solidFill>
              </a:rPr>
              <a:t>arg</a:t>
            </a:r>
            <a:r>
              <a:rPr lang="en-US" sz="2800" b="1" dirty="0">
                <a:solidFill>
                  <a:srgbClr val="FF0000"/>
                </a:solidFill>
              </a:rPr>
              <a:t>(Z) &lt; -80</a:t>
            </a:r>
          </a:p>
        </p:txBody>
      </p:sp>
    </p:spTree>
    <p:extLst>
      <p:ext uri="{BB962C8B-B14F-4D97-AF65-F5344CB8AC3E}">
        <p14:creationId xmlns:p14="http://schemas.microsoft.com/office/powerpoint/2010/main" val="91445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Fitting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A68683-18C5-86BC-8733-482E38B19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372"/>
          <a:stretch/>
        </p:blipFill>
        <p:spPr>
          <a:xfrm>
            <a:off x="21048" y="1411905"/>
            <a:ext cx="12149904" cy="43335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ED1E16-37A5-8F68-97CA-89EC6DE26558}"/>
                  </a:ext>
                </a:extLst>
              </p14:cNvPr>
              <p14:cNvContentPartPr/>
              <p14:nvPr/>
            </p14:nvContentPartPr>
            <p14:xfrm>
              <a:off x="2613480" y="2895480"/>
              <a:ext cx="3225600" cy="30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ED1E16-37A5-8F68-97CA-89EC6DE265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840" y="2715840"/>
                <a:ext cx="340524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64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B8B5-0860-3D26-39FC-1BC42E14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4D562-7998-5141-84DD-D79B38C4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216"/>
          <a:stretch/>
        </p:blipFill>
        <p:spPr>
          <a:xfrm>
            <a:off x="21048" y="1411905"/>
            <a:ext cx="12149904" cy="2382855"/>
          </a:xfrm>
        </p:spPr>
      </p:pic>
    </p:spTree>
    <p:extLst>
      <p:ext uri="{BB962C8B-B14F-4D97-AF65-F5344CB8AC3E}">
        <p14:creationId xmlns:p14="http://schemas.microsoft.com/office/powerpoint/2010/main" val="234010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Add fit line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9ADD47-1146-C8DD-1C71-8F3EF7678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AD619E-1E79-DD6E-38F8-E60E444075BA}"/>
                  </a:ext>
                </a:extLst>
              </p14:cNvPr>
              <p14:cNvContentPartPr/>
              <p14:nvPr/>
            </p14:nvContentPartPr>
            <p14:xfrm>
              <a:off x="1973400" y="2689200"/>
              <a:ext cx="2491200" cy="40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AD619E-1E79-DD6E-38F8-E60E444075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3760" y="2509560"/>
                <a:ext cx="267084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40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6588-35B4-79B3-F3FF-39E995C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multiple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88424-A7CA-7A46-DB1C-E5092FF3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76" y="1612647"/>
            <a:ext cx="2595503" cy="4971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ED206-1CB0-67E1-A934-EA610A7D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13" y="1405082"/>
            <a:ext cx="4533789" cy="5087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65F7DC-E123-49FD-53BB-A6F31E71854E}"/>
              </a:ext>
            </a:extLst>
          </p:cNvPr>
          <p:cNvSpPr/>
          <p:nvPr/>
        </p:nvSpPr>
        <p:spPr>
          <a:xfrm>
            <a:off x="2049781" y="2564129"/>
            <a:ext cx="1828800" cy="385953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2450D-4145-A338-B443-01431FA2C760}"/>
              </a:ext>
            </a:extLst>
          </p:cNvPr>
          <p:cNvSpPr txBox="1"/>
          <p:nvPr/>
        </p:nvSpPr>
        <p:spPr>
          <a:xfrm>
            <a:off x="3383963" y="5189780"/>
            <a:ext cx="11721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Spit out</a:t>
            </a:r>
          </a:p>
        </p:txBody>
      </p:sp>
    </p:spTree>
    <p:extLst>
      <p:ext uri="{BB962C8B-B14F-4D97-AF65-F5344CB8AC3E}">
        <p14:creationId xmlns:p14="http://schemas.microsoft.com/office/powerpoint/2010/main" val="213468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DA82DD-1A8A-831B-D1C9-E13C72DDC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024"/>
          <a:stretch/>
        </p:blipFill>
        <p:spPr>
          <a:xfrm>
            <a:off x="94321" y="1408113"/>
            <a:ext cx="12003358" cy="4794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9CCED-D291-99B3-0E22-0BE85D5A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B27EE-D936-755E-16FB-BDBA99403897}"/>
              </a:ext>
            </a:extLst>
          </p:cNvPr>
          <p:cNvSpPr txBox="1"/>
          <p:nvPr/>
        </p:nvSpPr>
        <p:spPr>
          <a:xfrm>
            <a:off x="2052045" y="6334139"/>
            <a:ext cx="101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*for full code, see https://github.com/ikuehirata/CodingSeminar_IIT_CMI_2023/blob/main/Lesson3.ipynb</a:t>
            </a:r>
          </a:p>
        </p:txBody>
      </p:sp>
    </p:spTree>
    <p:extLst>
      <p:ext uri="{BB962C8B-B14F-4D97-AF65-F5344CB8AC3E}">
        <p14:creationId xmlns:p14="http://schemas.microsoft.com/office/powerpoint/2010/main" val="134674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05177-8155-E016-9607-339E09F4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Calculation: cook 2D data</a:t>
            </a:r>
          </a:p>
          <a:p>
            <a:r>
              <a:rPr lang="en-US" sz="3200" dirty="0"/>
              <a:t>API: use of external apps</a:t>
            </a:r>
          </a:p>
          <a:p>
            <a:r>
              <a:rPr lang="en-US" sz="3200" dirty="0"/>
              <a:t>Git: version control and collaboration</a:t>
            </a:r>
            <a:endParaRPr lang="en-US" sz="2800" dirty="0"/>
          </a:p>
        </p:txBody>
      </p:sp>
      <p:pic>
        <p:nvPicPr>
          <p:cNvPr id="1030" name="Picture 6" descr="折れ線グラフのイラスト">
            <a:extLst>
              <a:ext uri="{FF2B5EF4-FFF2-40B4-BE49-F238E27FC236}">
                <a16:creationId xmlns:a16="http://schemas.microsoft.com/office/drawing/2014/main" id="{1E9A1D91-2F2E-65D3-24DF-D923E891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" y="359744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pen Ai Logo PNG Vectors Free Download">
            <a:extLst>
              <a:ext uri="{FF2B5EF4-FFF2-40B4-BE49-F238E27FC236}">
                <a16:creationId xmlns:a16="http://schemas.microsoft.com/office/drawing/2014/main" id="{56EBA49C-7645-3359-3C43-44CEDACB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08" y="3437820"/>
            <a:ext cx="1513974" cy="15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3AE7180-FF8F-BD3F-55B9-91F9FE1F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58" y="3343274"/>
            <a:ext cx="1723524" cy="17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EE6EE70-3C66-9C46-96EE-D93D22EE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153" y="4848558"/>
            <a:ext cx="1644316" cy="16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円陣を組む人たちのイラスト（会社員）">
            <a:extLst>
              <a:ext uri="{FF2B5EF4-FFF2-40B4-BE49-F238E27FC236}">
                <a16:creationId xmlns:a16="http://schemas.microsoft.com/office/drawing/2014/main" id="{EC4A8C82-7F3F-5A20-7547-50949AD2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993" y="3706642"/>
            <a:ext cx="3311144" cy="22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s'è Git e a cosa serve">
            <a:extLst>
              <a:ext uri="{FF2B5EF4-FFF2-40B4-BE49-F238E27FC236}">
                <a16:creationId xmlns:a16="http://schemas.microsoft.com/office/drawing/2014/main" id="{52D52B12-48E7-5A91-C0BB-076AE64A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443" y="2678044"/>
            <a:ext cx="1156935" cy="115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4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BD83-DDD0-F74A-C062-241281FF6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8D33-C335-3B08-A082-7400BD62F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613565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7A89-8974-16B8-723C-F041874C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API?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0C01EE-53B2-D06B-9CF0-CD989CF2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54" y="2454443"/>
            <a:ext cx="2082017" cy="208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クラウドコンピューティングのイラスト">
            <a:extLst>
              <a:ext uri="{FF2B5EF4-FFF2-40B4-BE49-F238E27FC236}">
                <a16:creationId xmlns:a16="http://schemas.microsoft.com/office/drawing/2014/main" id="{161F77BA-F262-4A7C-5DD0-5A7A14371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14728" b="54526"/>
          <a:stretch/>
        </p:blipFill>
        <p:spPr bwMode="auto">
          <a:xfrm>
            <a:off x="7018423" y="1502202"/>
            <a:ext cx="3399880" cy="22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前から見たノートパソコンのイラスト">
            <a:extLst>
              <a:ext uri="{FF2B5EF4-FFF2-40B4-BE49-F238E27FC236}">
                <a16:creationId xmlns:a16="http://schemas.microsoft.com/office/drawing/2014/main" id="{FF8ADDE1-4784-2C2D-00A9-9B374C1B1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30" y="4121394"/>
            <a:ext cx="1632266" cy="12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CA995D-55D0-836D-F919-86750A32CC53}"/>
              </a:ext>
            </a:extLst>
          </p:cNvPr>
          <p:cNvSpPr/>
          <p:nvPr/>
        </p:nvSpPr>
        <p:spPr>
          <a:xfrm>
            <a:off x="4237170" y="2980545"/>
            <a:ext cx="2173705" cy="409074"/>
          </a:xfrm>
          <a:prstGeom prst="rightArrow">
            <a:avLst>
              <a:gd name="adj1" fmla="val 50000"/>
              <a:gd name="adj2" fmla="val 16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1351306-7218-E540-6D18-7C564981FB4B}"/>
              </a:ext>
            </a:extLst>
          </p:cNvPr>
          <p:cNvSpPr/>
          <p:nvPr/>
        </p:nvSpPr>
        <p:spPr>
          <a:xfrm flipH="1">
            <a:off x="4237169" y="3696981"/>
            <a:ext cx="2173705" cy="409074"/>
          </a:xfrm>
          <a:prstGeom prst="rightArrow">
            <a:avLst>
              <a:gd name="adj1" fmla="val 50000"/>
              <a:gd name="adj2" fmla="val 1676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7C7D7-A7EE-DE6B-8EE1-C417885D9823}"/>
              </a:ext>
            </a:extLst>
          </p:cNvPr>
          <p:cNvSpPr txBox="1"/>
          <p:nvPr/>
        </p:nvSpPr>
        <p:spPr>
          <a:xfrm>
            <a:off x="4509885" y="2011834"/>
            <a:ext cx="1510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</a:t>
            </a:r>
          </a:p>
          <a:p>
            <a:r>
              <a:rPr lang="en-US" sz="2800" dirty="0"/>
              <a:t>“Do this”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C9CD5-B04A-1F1A-7424-98845930CB47}"/>
              </a:ext>
            </a:extLst>
          </p:cNvPr>
          <p:cNvSpPr txBox="1"/>
          <p:nvPr/>
        </p:nvSpPr>
        <p:spPr>
          <a:xfrm>
            <a:off x="4509885" y="4284309"/>
            <a:ext cx="1809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Response</a:t>
            </a:r>
          </a:p>
          <a:p>
            <a:r>
              <a:rPr lang="en-US" sz="2800" dirty="0"/>
              <a:t>“I did that”</a:t>
            </a:r>
          </a:p>
        </p:txBody>
      </p:sp>
      <p:pic>
        <p:nvPicPr>
          <p:cNvPr id="2060" name="Picture 12" descr="NumPy">
            <a:extLst>
              <a:ext uri="{FF2B5EF4-FFF2-40B4-BE49-F238E27FC236}">
                <a16:creationId xmlns:a16="http://schemas.microsoft.com/office/drawing/2014/main" id="{235D512B-651B-EDF4-FCF6-C525632A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13" y="5361916"/>
            <a:ext cx="1130958" cy="11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3E33836-B80E-5C35-5AE3-5580D3C5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02" y="5446132"/>
            <a:ext cx="962526" cy="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EC6E1322-6F74-EECF-3A1D-EB21B486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422" y="5470764"/>
            <a:ext cx="1636781" cy="8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hatGPT Logo and symbol, meaning, history, PNG, brand">
            <a:extLst>
              <a:ext uri="{FF2B5EF4-FFF2-40B4-BE49-F238E27FC236}">
                <a16:creationId xmlns:a16="http://schemas.microsoft.com/office/drawing/2014/main" id="{C8B594B8-79DE-0005-36AA-C5DB119D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3" t="9122" r="27697" b="11779"/>
          <a:stretch/>
        </p:blipFill>
        <p:spPr bwMode="auto">
          <a:xfrm>
            <a:off x="7189213" y="614653"/>
            <a:ext cx="867300" cy="8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lack - App su Google Play">
            <a:extLst>
              <a:ext uri="{FF2B5EF4-FFF2-40B4-BE49-F238E27FC236}">
                <a16:creationId xmlns:a16="http://schemas.microsoft.com/office/drawing/2014/main" id="{968E8E7D-4CCD-2747-DBCA-BF947C310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17317" r="11535" b="16725"/>
          <a:stretch/>
        </p:blipFill>
        <p:spPr bwMode="auto">
          <a:xfrm>
            <a:off x="8270977" y="554552"/>
            <a:ext cx="1030975" cy="9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689E360-EDB3-B106-2074-0B822343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43" y="506118"/>
            <a:ext cx="947650" cy="9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4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D0F-2762-1C08-0FB4-E3E5DEB3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A19B7-1379-0E9F-77FC-D35773EF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10" y="1408113"/>
            <a:ext cx="12070980" cy="54498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434AEC-47E7-12CE-8F03-0BE2B5B90F91}"/>
              </a:ext>
            </a:extLst>
          </p:cNvPr>
          <p:cNvSpPr txBox="1"/>
          <p:nvPr/>
        </p:nvSpPr>
        <p:spPr>
          <a:xfrm>
            <a:off x="7053263" y="957812"/>
            <a:ext cx="5078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https://scikit-learn.org/stable/modules/classes.html</a:t>
            </a:r>
          </a:p>
        </p:txBody>
      </p:sp>
    </p:spTree>
    <p:extLst>
      <p:ext uri="{BB962C8B-B14F-4D97-AF65-F5344CB8AC3E}">
        <p14:creationId xmlns:p14="http://schemas.microsoft.com/office/powerpoint/2010/main" val="319189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022-BF64-7AC8-F0EB-F42EB5C3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Let’s try ChatGPT API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4A917-9C46-816D-59AC-FD9E68F8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" y="1436391"/>
            <a:ext cx="12187401" cy="539333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46598-C545-70F5-3191-06EBDC6DE5ED}"/>
              </a:ext>
            </a:extLst>
          </p:cNvPr>
          <p:cNvSpPr txBox="1"/>
          <p:nvPr/>
        </p:nvSpPr>
        <p:spPr>
          <a:xfrm>
            <a:off x="6162675" y="876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https://platform.openai.com/docs/api-reference/introduction</a:t>
            </a:r>
          </a:p>
        </p:txBody>
      </p:sp>
    </p:spTree>
    <p:extLst>
      <p:ext uri="{BB962C8B-B14F-4D97-AF65-F5344CB8AC3E}">
        <p14:creationId xmlns:p14="http://schemas.microsoft.com/office/powerpoint/2010/main" val="67079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11FA8-51E4-67F1-6511-196274B5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5374"/>
            <a:ext cx="12192000" cy="53953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2EC5A-3079-A72F-6230-6C4178CA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CA596-1272-DF59-C4A5-84130330E95B}"/>
              </a:ext>
            </a:extLst>
          </p:cNvPr>
          <p:cNvSpPr txBox="1"/>
          <p:nvPr/>
        </p:nvSpPr>
        <p:spPr>
          <a:xfrm>
            <a:off x="5448299" y="650847"/>
            <a:ext cx="56319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b="1" dirty="0"/>
              <a:t>Identify the requester is you</a:t>
            </a:r>
          </a:p>
          <a:p>
            <a:pPr marL="342900" indent="-342900">
              <a:buFontTx/>
              <a:buChar char="-"/>
            </a:pPr>
            <a:r>
              <a:rPr lang="en-US" sz="2800" b="1" dirty="0"/>
              <a:t>Calculates how much is used</a:t>
            </a:r>
          </a:p>
          <a:p>
            <a:pPr marL="342900" indent="-342900">
              <a:buFontTx/>
              <a:buChar char="-"/>
            </a:pPr>
            <a:r>
              <a:rPr lang="en-US" sz="2800" b="1" dirty="0"/>
              <a:t>Limits access in case of heavy load</a:t>
            </a: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</a:rPr>
              <a:t>DO NOT LEAK THEM!</a:t>
            </a:r>
          </a:p>
        </p:txBody>
      </p:sp>
    </p:spTree>
    <p:extLst>
      <p:ext uri="{BB962C8B-B14F-4D97-AF65-F5344CB8AC3E}">
        <p14:creationId xmlns:p14="http://schemas.microsoft.com/office/powerpoint/2010/main" val="21279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5FBB-9F94-2BBE-9D4B-F8E1F1C0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write API keys on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E683-55D1-FCC9-FD0F-67E34B7B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Store it in Environment Variables</a:t>
            </a:r>
          </a:p>
          <a:p>
            <a:r>
              <a:rPr lang="en-US" dirty="0"/>
              <a:t>Reboot VS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86D0F-27D5-08B9-B6A5-F75FD04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0" y="2926501"/>
            <a:ext cx="6694387" cy="2580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1EB12-940D-26D4-B366-64C92555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20" y="1682063"/>
            <a:ext cx="3925887" cy="4459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6DC952-BA02-C232-A87E-EE33502DF562}"/>
              </a:ext>
            </a:extLst>
          </p:cNvPr>
          <p:cNvSpPr/>
          <p:nvPr/>
        </p:nvSpPr>
        <p:spPr>
          <a:xfrm>
            <a:off x="345830" y="4309695"/>
            <a:ext cx="2350478" cy="80156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1BCAD0-2306-4DB3-312D-DF4DB5706D54}"/>
              </a:ext>
            </a:extLst>
          </p:cNvPr>
          <p:cNvSpPr/>
          <p:nvPr/>
        </p:nvSpPr>
        <p:spPr>
          <a:xfrm>
            <a:off x="10058400" y="5175937"/>
            <a:ext cx="1295400" cy="40078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C0D35-A70D-B3A6-350B-4DFD0E7DB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781" y="1123887"/>
            <a:ext cx="5890389" cy="5575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3D6900-074F-A164-9CFC-0987A6A7ABA0}"/>
              </a:ext>
            </a:extLst>
          </p:cNvPr>
          <p:cNvSpPr/>
          <p:nvPr/>
        </p:nvSpPr>
        <p:spPr>
          <a:xfrm>
            <a:off x="8883161" y="3363383"/>
            <a:ext cx="975947" cy="4700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33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C52E-D6C3-AAF5-0A28-F56F5194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Minimal code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9DEA9-71C2-C936-F4B0-E3029AB58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7" y="1412569"/>
            <a:ext cx="12149286" cy="544097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59E948-AD0A-307E-54B7-D33300455E88}"/>
              </a:ext>
            </a:extLst>
          </p:cNvPr>
          <p:cNvSpPr/>
          <p:nvPr/>
        </p:nvSpPr>
        <p:spPr>
          <a:xfrm>
            <a:off x="7543799" y="4895849"/>
            <a:ext cx="1323975" cy="47625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D75B4-264F-1086-850F-C36893CB0C1B}"/>
              </a:ext>
            </a:extLst>
          </p:cNvPr>
          <p:cNvSpPr txBox="1"/>
          <p:nvPr/>
        </p:nvSpPr>
        <p:spPr>
          <a:xfrm>
            <a:off x="7232314" y="5420324"/>
            <a:ext cx="194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Your question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0829-2BA5-4748-748F-2BC66D8E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Response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27434-874C-C23F-66E9-FE5B62C68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7" y="1412569"/>
            <a:ext cx="12149286" cy="544097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84008-E447-079A-3748-402722F77894}"/>
              </a:ext>
            </a:extLst>
          </p:cNvPr>
          <p:cNvSpPr/>
          <p:nvPr/>
        </p:nvSpPr>
        <p:spPr>
          <a:xfrm>
            <a:off x="3733799" y="3286124"/>
            <a:ext cx="5429251" cy="47625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4963B-5796-F0C9-6A3C-2B25B145B253}"/>
              </a:ext>
            </a:extLst>
          </p:cNvPr>
          <p:cNvSpPr txBox="1"/>
          <p:nvPr/>
        </p:nvSpPr>
        <p:spPr>
          <a:xfrm>
            <a:off x="7181849" y="3823633"/>
            <a:ext cx="2700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ChatGPT’s response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422E0-3119-A560-6860-1A1C12B2B55A}"/>
              </a:ext>
            </a:extLst>
          </p:cNvPr>
          <p:cNvSpPr txBox="1"/>
          <p:nvPr/>
        </p:nvSpPr>
        <p:spPr>
          <a:xfrm>
            <a:off x="5010149" y="5318097"/>
            <a:ext cx="6191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How many tokens are used in this conversation</a:t>
            </a:r>
          </a:p>
          <a:p>
            <a:r>
              <a:rPr lang="en-US" sz="2400" b="1" dirty="0"/>
              <a:t>This is approx. $0.0000315 (see </a:t>
            </a:r>
            <a:r>
              <a:rPr lang="en-US" sz="2400" b="1" dirty="0">
                <a:hlinkClick r:id="rId3"/>
              </a:rPr>
              <a:t>Pricing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5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9E9C-6E51-FC27-8015-F8BCAB59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0D7DD-05E8-8584-5CCF-84748E9E64CA}"/>
              </a:ext>
            </a:extLst>
          </p:cNvPr>
          <p:cNvSpPr txBox="1"/>
          <p:nvPr/>
        </p:nvSpPr>
        <p:spPr>
          <a:xfrm>
            <a:off x="1476375" y="6163657"/>
            <a:ext cx="10620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https://script.google.com/home/projects/1M6yhI6PTaFpvcZeRVycmJZoh2LhUL_Zk64pxwDYCLjD1K14Qirf7Nov-</a:t>
            </a:r>
          </a:p>
          <a:p>
            <a:r>
              <a:rPr lang="en-US" dirty="0"/>
              <a:t>https://slide.antaa.jp/article/view/d0de1bd8ea414420#8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75E3B60-E5FB-BDA7-0239-FB537FA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1" y="4793605"/>
            <a:ext cx="2123728" cy="7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BADD2-4973-4128-3684-4D2037DD7FD7}"/>
              </a:ext>
            </a:extLst>
          </p:cNvPr>
          <p:cNvSpPr txBox="1"/>
          <p:nvPr/>
        </p:nvSpPr>
        <p:spPr>
          <a:xfrm>
            <a:off x="633238" y="3198167"/>
            <a:ext cx="2355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query search</a:t>
            </a:r>
          </a:p>
        </p:txBody>
      </p:sp>
      <p:pic>
        <p:nvPicPr>
          <p:cNvPr id="8198" name="Picture 6" descr="Google Apps Script（GAS）の基本的な使い方｜2つの開き方とその違いを解説 - 株式会社ASTINA">
            <a:extLst>
              <a:ext uri="{FF2B5EF4-FFF2-40B4-BE49-F238E27FC236}">
                <a16:creationId xmlns:a16="http://schemas.microsoft.com/office/drawing/2014/main" id="{4BECE45A-60FC-2282-229B-2C3067824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19785" r="23828" b="16898"/>
          <a:stretch/>
        </p:blipFill>
        <p:spPr bwMode="auto">
          <a:xfrm>
            <a:off x="4786485" y="1165214"/>
            <a:ext cx="2446735" cy="16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ownload ChatGPT Logo Vector SVG, EPS, PDF, Ai and PNG (2 KB) Free">
            <a:extLst>
              <a:ext uri="{FF2B5EF4-FFF2-40B4-BE49-F238E27FC236}">
                <a16:creationId xmlns:a16="http://schemas.microsoft.com/office/drawing/2014/main" id="{BC90BB09-7339-827A-A2A4-BBD1DE30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66" y="4357685"/>
            <a:ext cx="1316867" cy="13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mail has a new logo that's a lot more Google - The Verge">
            <a:extLst>
              <a:ext uri="{FF2B5EF4-FFF2-40B4-BE49-F238E27FC236}">
                <a16:creationId xmlns:a16="http://schemas.microsoft.com/office/drawing/2014/main" id="{C59A3EBB-679E-4AD1-0333-FE3EC7ACE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5" t="33194" r="9457" b="34861"/>
          <a:stretch/>
        </p:blipFill>
        <p:spPr bwMode="auto">
          <a:xfrm>
            <a:off x="8524876" y="4553744"/>
            <a:ext cx="3033886" cy="7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07F78-A670-C979-6421-C65AF44B9B8A}"/>
              </a:ext>
            </a:extLst>
          </p:cNvPr>
          <p:cNvCxnSpPr>
            <a:cxnSpLocks/>
          </p:cNvCxnSpPr>
          <p:nvPr/>
        </p:nvCxnSpPr>
        <p:spPr>
          <a:xfrm flipH="1">
            <a:off x="1550456" y="2590800"/>
            <a:ext cx="2897719" cy="212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73098E-47D6-F522-F22B-108C4ED3895E}"/>
              </a:ext>
            </a:extLst>
          </p:cNvPr>
          <p:cNvCxnSpPr>
            <a:cxnSpLocks/>
          </p:cNvCxnSpPr>
          <p:nvPr/>
        </p:nvCxnSpPr>
        <p:spPr>
          <a:xfrm flipV="1">
            <a:off x="1897325" y="2733654"/>
            <a:ext cx="2705507" cy="199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B6824E-7F60-9540-029C-AD067FFE1560}"/>
              </a:ext>
            </a:extLst>
          </p:cNvPr>
          <p:cNvSpPr txBox="1"/>
          <p:nvPr/>
        </p:nvSpPr>
        <p:spPr>
          <a:xfrm>
            <a:off x="2557288" y="4124346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Return result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7A499C-55FC-F073-B394-408BB4001838}"/>
              </a:ext>
            </a:extLst>
          </p:cNvPr>
          <p:cNvCxnSpPr>
            <a:cxnSpLocks/>
          </p:cNvCxnSpPr>
          <p:nvPr/>
        </p:nvCxnSpPr>
        <p:spPr>
          <a:xfrm>
            <a:off x="5985002" y="2954884"/>
            <a:ext cx="0" cy="119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30FF3E-5E37-48D6-204E-590722F7B7FF}"/>
              </a:ext>
            </a:extLst>
          </p:cNvPr>
          <p:cNvCxnSpPr>
            <a:cxnSpLocks/>
          </p:cNvCxnSpPr>
          <p:nvPr/>
        </p:nvCxnSpPr>
        <p:spPr>
          <a:xfrm flipV="1">
            <a:off x="6196492" y="2886565"/>
            <a:ext cx="0" cy="126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D73039-8000-3C68-9F7D-DB6252924717}"/>
              </a:ext>
            </a:extLst>
          </p:cNvPr>
          <p:cNvSpPr txBox="1"/>
          <p:nvPr/>
        </p:nvSpPr>
        <p:spPr>
          <a:xfrm>
            <a:off x="3951788" y="3190708"/>
            <a:ext cx="20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Ask summarize</a:t>
            </a:r>
            <a:br>
              <a:rPr lang="en-US" sz="2400" dirty="0"/>
            </a:br>
            <a:r>
              <a:rPr lang="en-US" sz="2400" dirty="0"/>
              <a:t>abstracts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97EC30-A21D-9021-0093-5BDDB7DFE8B4}"/>
              </a:ext>
            </a:extLst>
          </p:cNvPr>
          <p:cNvSpPr txBox="1"/>
          <p:nvPr/>
        </p:nvSpPr>
        <p:spPr>
          <a:xfrm>
            <a:off x="6246935" y="3190708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Return</a:t>
            </a:r>
            <a:br>
              <a:rPr lang="en-US" sz="2400" dirty="0"/>
            </a:br>
            <a:r>
              <a:rPr lang="en-US" sz="2400" dirty="0"/>
              <a:t>summaries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6E17A2-C30D-8F40-AC16-68659B2826D9}"/>
              </a:ext>
            </a:extLst>
          </p:cNvPr>
          <p:cNvCxnSpPr>
            <a:cxnSpLocks/>
            <a:endCxn id="8202" idx="0"/>
          </p:cNvCxnSpPr>
          <p:nvPr/>
        </p:nvCxnSpPr>
        <p:spPr>
          <a:xfrm>
            <a:off x="7380903" y="2676344"/>
            <a:ext cx="2660916" cy="187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D5172D-206C-4DA3-4ABF-8F7DD4C051C9}"/>
              </a:ext>
            </a:extLst>
          </p:cNvPr>
          <p:cNvSpPr txBox="1"/>
          <p:nvPr/>
        </p:nvSpPr>
        <p:spPr>
          <a:xfrm>
            <a:off x="9552810" y="3481796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</a:t>
            </a:r>
            <a:br>
              <a:rPr lang="en-US" sz="2400" dirty="0"/>
            </a:br>
            <a:r>
              <a:rPr lang="en-US" sz="2400" dirty="0"/>
              <a:t>summaries</a:t>
            </a:r>
          </a:p>
        </p:txBody>
      </p:sp>
    </p:spTree>
    <p:extLst>
      <p:ext uri="{BB962C8B-B14F-4D97-AF65-F5344CB8AC3E}">
        <p14:creationId xmlns:p14="http://schemas.microsoft.com/office/powerpoint/2010/main" val="14144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3" grpId="0"/>
      <p:bldP spid="24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247B-5E27-D7FC-B8FC-C4A2349A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as a Service (PaaS)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39DFEB-DF24-A6A1-4759-2507DC84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Provides development platform as a whole</a:t>
            </a:r>
          </a:p>
          <a:p>
            <a:pPr marL="0" indent="0">
              <a:buNone/>
            </a:pPr>
            <a:r>
              <a:rPr lang="en-US" dirty="0"/>
              <a:t>No need to manage server</a:t>
            </a:r>
          </a:p>
        </p:txBody>
      </p:sp>
      <p:pic>
        <p:nvPicPr>
          <p:cNvPr id="4" name="Picture 6" descr="Google Apps Script（GAS）の基本的な使い方｜2つの開き方とその違いを解説 - 株式会社ASTINA">
            <a:extLst>
              <a:ext uri="{FF2B5EF4-FFF2-40B4-BE49-F238E27FC236}">
                <a16:creationId xmlns:a16="http://schemas.microsoft.com/office/drawing/2014/main" id="{B6D98EFA-807F-5FD2-0194-F84F7296F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19785" r="23828" b="16898"/>
          <a:stretch/>
        </p:blipFill>
        <p:spPr bwMode="auto">
          <a:xfrm>
            <a:off x="1474367" y="3213847"/>
            <a:ext cx="1713582" cy="11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53A33B2-892B-3F06-8BE2-219AEA0DD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0" b="23000"/>
          <a:stretch/>
        </p:blipFill>
        <p:spPr bwMode="auto">
          <a:xfrm>
            <a:off x="7583908" y="3292366"/>
            <a:ext cx="3133725" cy="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B49A01C-96A5-91AF-0EAD-4086F04F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10" y="4921604"/>
            <a:ext cx="1739543" cy="10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ownload Microsoft Azure (Windows Azure) Logo in SVG Vector ...">
            <a:extLst>
              <a:ext uri="{FF2B5EF4-FFF2-40B4-BE49-F238E27FC236}">
                <a16:creationId xmlns:a16="http://schemas.microsoft.com/office/drawing/2014/main" id="{22F1B888-5BC3-B648-B2A8-97E888373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31662" r="9353" b="30417"/>
          <a:stretch/>
        </p:blipFill>
        <p:spPr bwMode="auto">
          <a:xfrm>
            <a:off x="1952624" y="4877104"/>
            <a:ext cx="3619501" cy="113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CCCC635-3190-1CF8-96DB-ADF28B416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18206" r="17674" b="15951"/>
          <a:stretch/>
        </p:blipFill>
        <p:spPr bwMode="auto">
          <a:xfrm>
            <a:off x="4305301" y="3258341"/>
            <a:ext cx="1790699" cy="1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5406C-EB4D-3DC6-A577-156C1492BF4D}"/>
              </a:ext>
            </a:extLst>
          </p:cNvPr>
          <p:cNvSpPr txBox="1"/>
          <p:nvPr/>
        </p:nvSpPr>
        <p:spPr>
          <a:xfrm>
            <a:off x="9896475" y="6288950"/>
            <a:ext cx="193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Ref: </a:t>
            </a:r>
            <a:r>
              <a:rPr lang="en-US" sz="2400" dirty="0" err="1"/>
              <a:t>Saas</a:t>
            </a:r>
            <a:r>
              <a:rPr lang="en-US" sz="2400" dirty="0"/>
              <a:t>, </a:t>
            </a:r>
            <a:r>
              <a:rPr lang="en-US" sz="2400" dirty="0" err="1"/>
              <a:t>Iaas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681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BD83-DDD0-F74A-C062-241281FF6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8D33-C335-3B08-A082-7400BD62F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Complex numbers</a:t>
            </a:r>
          </a:p>
          <a:p>
            <a:r>
              <a:rPr lang="en-US" dirty="0"/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110850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BD83-DDD0-F74A-C062-241281FF6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8D33-C335-3B08-A082-7400BD62F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control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48246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AAF2D-2F22-7F4E-622D-E6DAA556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DA84B-53DA-33C3-F9A4-D82DF5387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4" y="1412569"/>
            <a:ext cx="12177872" cy="54409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1B0D0-4742-F9D7-F514-EC136EF77CC8}"/>
              </a:ext>
            </a:extLst>
          </p:cNvPr>
          <p:cNvSpPr txBox="1"/>
          <p:nvPr/>
        </p:nvSpPr>
        <p:spPr>
          <a:xfrm>
            <a:off x="5962650" y="5810250"/>
            <a:ext cx="593316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Repository to publish your work (in progress)</a:t>
            </a:r>
          </a:p>
          <a:p>
            <a:r>
              <a:rPr lang="en-US" sz="2400" b="1" dirty="0"/>
              <a:t>All source code/histories are shown</a:t>
            </a:r>
          </a:p>
        </p:txBody>
      </p:sp>
    </p:spTree>
    <p:extLst>
      <p:ext uri="{BB962C8B-B14F-4D97-AF65-F5344CB8AC3E}">
        <p14:creationId xmlns:p14="http://schemas.microsoft.com/office/powerpoint/2010/main" val="54573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8AE-55A3-AC67-A48E-81EAD72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by Git and hosting service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54649F-A67C-D962-6AE8-37441ADA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93" y="3783247"/>
            <a:ext cx="1344816" cy="1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31A73-4359-904F-67D5-C1BD27304EFD}"/>
              </a:ext>
            </a:extLst>
          </p:cNvPr>
          <p:cNvSpPr txBox="1"/>
          <p:nvPr/>
        </p:nvSpPr>
        <p:spPr>
          <a:xfrm>
            <a:off x="2691590" y="5058006"/>
            <a:ext cx="24196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Git</a:t>
            </a:r>
          </a:p>
          <a:p>
            <a:r>
              <a:rPr lang="en-US" sz="2000" dirty="0"/>
              <a:t>https://git-scm.com/</a:t>
            </a:r>
          </a:p>
        </p:txBody>
      </p:sp>
      <p:pic>
        <p:nvPicPr>
          <p:cNvPr id="1026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C6B33836-51AB-894B-CEA7-EE8760DF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1" y="4286922"/>
            <a:ext cx="2291154" cy="20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A6930-2B30-0E78-7789-914629F4E9DA}"/>
              </a:ext>
            </a:extLst>
          </p:cNvPr>
          <p:cNvSpPr txBox="1"/>
          <p:nvPr/>
        </p:nvSpPr>
        <p:spPr>
          <a:xfrm>
            <a:off x="312671" y="3490860"/>
            <a:ext cx="105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Local</a:t>
            </a:r>
          </a:p>
        </p:txBody>
      </p:sp>
      <p:pic>
        <p:nvPicPr>
          <p:cNvPr id="12" name="Picture 8" descr="クラウドコンピューティングのイラスト">
            <a:extLst>
              <a:ext uri="{FF2B5EF4-FFF2-40B4-BE49-F238E27FC236}">
                <a16:creationId xmlns:a16="http://schemas.microsoft.com/office/drawing/2014/main" id="{670F654E-8EE2-3FD3-DE95-10664A1F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14728" b="54526"/>
          <a:stretch/>
        </p:blipFill>
        <p:spPr bwMode="auto">
          <a:xfrm>
            <a:off x="4396060" y="1121682"/>
            <a:ext cx="3399880" cy="22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9EB1-4CFC-8939-305C-B8A60682162F}"/>
              </a:ext>
            </a:extLst>
          </p:cNvPr>
          <p:cNvSpPr txBox="1"/>
          <p:nvPr/>
        </p:nvSpPr>
        <p:spPr>
          <a:xfrm>
            <a:off x="3962400" y="1215220"/>
            <a:ext cx="151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Remote</a:t>
            </a:r>
          </a:p>
        </p:txBody>
      </p:sp>
      <p:pic>
        <p:nvPicPr>
          <p:cNvPr id="14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523C9847-C9B0-0910-03BF-C2DA09B6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36" y="5124986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DCF19175-964A-6571-FEFF-75F2C177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81" y="4902235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B9E2D1E8-5365-6E08-4B7E-9F9FF6F5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31" y="2153918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1F7BDF-DC30-2800-F038-3DF9445F7715}"/>
              </a:ext>
            </a:extLst>
          </p:cNvPr>
          <p:cNvSpPr/>
          <p:nvPr/>
        </p:nvSpPr>
        <p:spPr>
          <a:xfrm rot="19759861">
            <a:off x="3450641" y="3027444"/>
            <a:ext cx="1449439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9B19EF-C8B6-13B1-E114-48996904B553}"/>
              </a:ext>
            </a:extLst>
          </p:cNvPr>
          <p:cNvSpPr/>
          <p:nvPr/>
        </p:nvSpPr>
        <p:spPr>
          <a:xfrm rot="11711817">
            <a:off x="7409633" y="2454054"/>
            <a:ext cx="2715123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F7A6E70-BC57-7C62-9F1B-496F8EFE1B33}"/>
              </a:ext>
            </a:extLst>
          </p:cNvPr>
          <p:cNvSpPr/>
          <p:nvPr/>
        </p:nvSpPr>
        <p:spPr>
          <a:xfrm rot="13192226">
            <a:off x="6921889" y="3733379"/>
            <a:ext cx="2715123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98BC43-0613-52BF-1914-B74C962CCBF1}"/>
              </a:ext>
            </a:extLst>
          </p:cNvPr>
          <p:cNvSpPr/>
          <p:nvPr/>
        </p:nvSpPr>
        <p:spPr>
          <a:xfrm rot="16200000">
            <a:off x="5281470" y="4005334"/>
            <a:ext cx="1593680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6A605EA4-1C99-5B84-5045-2E0429A9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71" y="4593329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6F4E277-BBFA-91DE-9413-3957BB6E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62" y="4956234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1293BB9-03FC-0B19-EB56-7AF49B86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469" y="1839831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A509-34E4-5C15-DDC1-74380637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version control needed?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AF95A-B080-C7F4-4489-8F0EA95A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4" y="1372632"/>
            <a:ext cx="5275274" cy="4948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90118-1BB1-FAC8-49E6-7912DF87D20C}"/>
              </a:ext>
            </a:extLst>
          </p:cNvPr>
          <p:cNvSpPr txBox="1"/>
          <p:nvPr/>
        </p:nvSpPr>
        <p:spPr>
          <a:xfrm>
            <a:off x="5915025" y="1801258"/>
            <a:ext cx="4512710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Systematically control edits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Revert to any point of past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Cherry-pick edits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/>
              <a:t>Does not need all-time sync</a:t>
            </a:r>
          </a:p>
        </p:txBody>
      </p:sp>
    </p:spTree>
    <p:extLst>
      <p:ext uri="{BB962C8B-B14F-4D97-AF65-F5344CB8AC3E}">
        <p14:creationId xmlns:p14="http://schemas.microsoft.com/office/powerpoint/2010/main" val="773675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1AD3-B4C9-11F4-4F5E-6891170B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sync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8484D6-C346-8574-59CA-70913F372E32}"/>
              </a:ext>
            </a:extLst>
          </p:cNvPr>
          <p:cNvSpPr/>
          <p:nvPr/>
        </p:nvSpPr>
        <p:spPr>
          <a:xfrm flipV="1">
            <a:off x="1190625" y="1968686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6971EF-EB40-A6E4-E75B-3854BC1D828F}"/>
              </a:ext>
            </a:extLst>
          </p:cNvPr>
          <p:cNvCxnSpPr>
            <a:cxnSpLocks/>
          </p:cNvCxnSpPr>
          <p:nvPr/>
        </p:nvCxnSpPr>
        <p:spPr>
          <a:xfrm>
            <a:off x="1373475" y="2151536"/>
            <a:ext cx="0" cy="4195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FDAD260-1B4A-EFB4-4CB4-75286E1EE467}"/>
              </a:ext>
            </a:extLst>
          </p:cNvPr>
          <p:cNvSpPr/>
          <p:nvPr/>
        </p:nvSpPr>
        <p:spPr>
          <a:xfrm flipV="1">
            <a:off x="1190625" y="3328619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843D17-4E4B-5133-EA8D-ED6765FE3871}"/>
              </a:ext>
            </a:extLst>
          </p:cNvPr>
          <p:cNvSpPr/>
          <p:nvPr/>
        </p:nvSpPr>
        <p:spPr>
          <a:xfrm flipV="1">
            <a:off x="1190625" y="4688552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5500AC-51BE-4D4F-3C96-40597BF2D381}"/>
              </a:ext>
            </a:extLst>
          </p:cNvPr>
          <p:cNvSpPr/>
          <p:nvPr/>
        </p:nvSpPr>
        <p:spPr>
          <a:xfrm flipV="1">
            <a:off x="1190625" y="6048485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パソコンを使う男性のイラスト">
            <a:extLst>
              <a:ext uri="{FF2B5EF4-FFF2-40B4-BE49-F238E27FC236}">
                <a16:creationId xmlns:a16="http://schemas.microsoft.com/office/drawing/2014/main" id="{E8123787-BC2E-96D6-041F-F8E6DCB8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75" y="5453172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パソコンを使うOL・女性会社員のイラスト">
            <a:extLst>
              <a:ext uri="{FF2B5EF4-FFF2-40B4-BE49-F238E27FC236}">
                <a16:creationId xmlns:a16="http://schemas.microsoft.com/office/drawing/2014/main" id="{8B0756BF-6129-6E3A-61C4-FD6DB719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74" y="4276089"/>
            <a:ext cx="1184673" cy="11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B78C1E-0F4E-64C5-FBDB-76D38BD28CE2}"/>
              </a:ext>
            </a:extLst>
          </p:cNvPr>
          <p:cNvSpPr txBox="1"/>
          <p:nvPr/>
        </p:nvSpPr>
        <p:spPr>
          <a:xfrm>
            <a:off x="2923847" y="5781784"/>
            <a:ext cx="14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makes body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56189-D4C3-F3A1-BD2B-E0DD465382F3}"/>
              </a:ext>
            </a:extLst>
          </p:cNvPr>
          <p:cNvSpPr txBox="1"/>
          <p:nvPr/>
        </p:nvSpPr>
        <p:spPr>
          <a:xfrm>
            <a:off x="2923847" y="459521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edits</a:t>
            </a:r>
          </a:p>
        </p:txBody>
      </p:sp>
      <p:pic>
        <p:nvPicPr>
          <p:cNvPr id="22" name="Picture 4" descr="パソコンを使うOL・女性会社員のイラスト">
            <a:extLst>
              <a:ext uri="{FF2B5EF4-FFF2-40B4-BE49-F238E27FC236}">
                <a16:creationId xmlns:a16="http://schemas.microsoft.com/office/drawing/2014/main" id="{1911763A-63F5-7800-381C-33C2C5D4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74" y="1550812"/>
            <a:ext cx="1184673" cy="11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57421C-3DEB-07F6-7BC8-076D9DA104B9}"/>
              </a:ext>
            </a:extLst>
          </p:cNvPr>
          <p:cNvSpPr txBox="1"/>
          <p:nvPr/>
        </p:nvSpPr>
        <p:spPr>
          <a:xfrm>
            <a:off x="2923847" y="1869941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edits more</a:t>
            </a:r>
          </a:p>
        </p:txBody>
      </p:sp>
      <p:pic>
        <p:nvPicPr>
          <p:cNvPr id="2054" name="Picture 6" descr="寝転がってノートパソコンを使っている人のイラスト（男性）">
            <a:extLst>
              <a:ext uri="{FF2B5EF4-FFF2-40B4-BE49-F238E27FC236}">
                <a16:creationId xmlns:a16="http://schemas.microsoft.com/office/drawing/2014/main" id="{2F886FCF-C62D-F91F-6191-A8C3C2E9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91" y="2113318"/>
            <a:ext cx="3511629" cy="24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パソコンを使う男性のイラスト">
            <a:extLst>
              <a:ext uri="{FF2B5EF4-FFF2-40B4-BE49-F238E27FC236}">
                <a16:creationId xmlns:a16="http://schemas.microsoft.com/office/drawing/2014/main" id="{FEAEA473-69AA-3DFF-5115-8607F10E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75" y="2921158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CC71C9-77FA-5BBB-67E2-CF3F77FDE219}"/>
              </a:ext>
            </a:extLst>
          </p:cNvPr>
          <p:cNvSpPr txBox="1"/>
          <p:nvPr/>
        </p:nvSpPr>
        <p:spPr>
          <a:xfrm>
            <a:off x="2923847" y="324977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edits more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29E46-A2E8-159B-B5A4-6D4DB8C96F98}"/>
              </a:ext>
            </a:extLst>
          </p:cNvPr>
          <p:cNvCxnSpPr/>
          <p:nvPr/>
        </p:nvCxnSpPr>
        <p:spPr>
          <a:xfrm>
            <a:off x="1373474" y="4871402"/>
            <a:ext cx="3665251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548CC3-129F-2EDB-66F8-9294DD49D371}"/>
              </a:ext>
            </a:extLst>
          </p:cNvPr>
          <p:cNvCxnSpPr/>
          <p:nvPr/>
        </p:nvCxnSpPr>
        <p:spPr>
          <a:xfrm>
            <a:off x="1373474" y="2146125"/>
            <a:ext cx="3665251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21A523A-399B-E4BB-F102-F9D973ED5B2B}"/>
              </a:ext>
            </a:extLst>
          </p:cNvPr>
          <p:cNvSpPr/>
          <p:nvPr/>
        </p:nvSpPr>
        <p:spPr>
          <a:xfrm flipV="1">
            <a:off x="4818992" y="4688552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D552E9-036D-2B35-81FD-E56B8D274146}"/>
              </a:ext>
            </a:extLst>
          </p:cNvPr>
          <p:cNvCxnSpPr>
            <a:cxnSpLocks/>
          </p:cNvCxnSpPr>
          <p:nvPr/>
        </p:nvCxnSpPr>
        <p:spPr>
          <a:xfrm>
            <a:off x="5031075" y="2146125"/>
            <a:ext cx="0" cy="2727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984E45-AF36-6AF2-9E01-B81BDE7E4E9C}"/>
              </a:ext>
            </a:extLst>
          </p:cNvPr>
          <p:cNvSpPr txBox="1"/>
          <p:nvPr/>
        </p:nvSpPr>
        <p:spPr>
          <a:xfrm>
            <a:off x="8405407" y="3097786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edits</a:t>
            </a:r>
          </a:p>
        </p:txBody>
      </p:sp>
      <p:sp>
        <p:nvSpPr>
          <p:cNvPr id="36" name="Explosion: 8 Points 35">
            <a:extLst>
              <a:ext uri="{FF2B5EF4-FFF2-40B4-BE49-F238E27FC236}">
                <a16:creationId xmlns:a16="http://schemas.microsoft.com/office/drawing/2014/main" id="{20743E4E-D242-E89B-D0E7-0916C86364D7}"/>
              </a:ext>
            </a:extLst>
          </p:cNvPr>
          <p:cNvSpPr/>
          <p:nvPr/>
        </p:nvSpPr>
        <p:spPr>
          <a:xfrm>
            <a:off x="4595812" y="1732670"/>
            <a:ext cx="885825" cy="772751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3BFF6-FAE9-C856-6715-2B9F8F031738}"/>
              </a:ext>
            </a:extLst>
          </p:cNvPr>
          <p:cNvSpPr txBox="1"/>
          <p:nvPr/>
        </p:nvSpPr>
        <p:spPr>
          <a:xfrm>
            <a:off x="5413208" y="1554460"/>
            <a:ext cx="1620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Conflict!</a:t>
            </a:r>
          </a:p>
        </p:txBody>
      </p:sp>
      <p:pic>
        <p:nvPicPr>
          <p:cNvPr id="2056" name="Picture 8" descr="Odrive/Onedrive creating multiple conflict files- Fix? - Troubleshooting -  odrive Forum">
            <a:extLst>
              <a:ext uri="{FF2B5EF4-FFF2-40B4-BE49-F238E27FC236}">
                <a16:creationId xmlns:a16="http://schemas.microsoft.com/office/drawing/2014/main" id="{938C1226-6CDD-E5EF-E6C7-E278F864B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4"/>
          <a:stretch/>
        </p:blipFill>
        <p:spPr bwMode="auto">
          <a:xfrm>
            <a:off x="7319456" y="1232270"/>
            <a:ext cx="4626554" cy="17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0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  <p:bldP spid="36" grpId="0" animBg="1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7E12-B94C-14E8-19CA-D748A43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Git’s idea: branching</a:t>
            </a:r>
          </a:p>
        </p:txBody>
      </p:sp>
      <p:pic>
        <p:nvPicPr>
          <p:cNvPr id="4" name="Picture 2" descr="Branches">
            <a:extLst>
              <a:ext uri="{FF2B5EF4-FFF2-40B4-BE49-F238E27FC236}">
                <a16:creationId xmlns:a16="http://schemas.microsoft.com/office/drawing/2014/main" id="{96277059-2381-78EE-4829-499AC3A24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64" y="1350963"/>
            <a:ext cx="8378472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0BB07-A784-1B55-C249-956F195917A7}"/>
              </a:ext>
            </a:extLst>
          </p:cNvPr>
          <p:cNvSpPr txBox="1"/>
          <p:nvPr/>
        </p:nvSpPr>
        <p:spPr>
          <a:xfrm>
            <a:off x="9153525" y="6308208"/>
            <a:ext cx="272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https://git-scm.com/about</a:t>
            </a:r>
          </a:p>
        </p:txBody>
      </p:sp>
    </p:spTree>
    <p:extLst>
      <p:ext uri="{BB962C8B-B14F-4D97-AF65-F5344CB8AC3E}">
        <p14:creationId xmlns:p14="http://schemas.microsoft.com/office/powerpoint/2010/main" val="393902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B6C5A-046B-7DB6-D734-519BAA83D50B}"/>
              </a:ext>
            </a:extLst>
          </p:cNvPr>
          <p:cNvCxnSpPr>
            <a:cxnSpLocks/>
          </p:cNvCxnSpPr>
          <p:nvPr/>
        </p:nvCxnSpPr>
        <p:spPr>
          <a:xfrm>
            <a:off x="3257554" y="5076635"/>
            <a:ext cx="830546" cy="13599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1A147C-100A-C1DA-FB54-355EE5F44695}"/>
              </a:ext>
            </a:extLst>
          </p:cNvPr>
          <p:cNvCxnSpPr>
            <a:cxnSpLocks/>
          </p:cNvCxnSpPr>
          <p:nvPr/>
        </p:nvCxnSpPr>
        <p:spPr>
          <a:xfrm flipH="1">
            <a:off x="4088100" y="5065051"/>
            <a:ext cx="990682" cy="137151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FD1AD3-B4C9-11F4-4F5E-6891170B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version control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6971EF-EB40-A6E4-E75B-3854BC1D828F}"/>
              </a:ext>
            </a:extLst>
          </p:cNvPr>
          <p:cNvCxnSpPr>
            <a:cxnSpLocks/>
          </p:cNvCxnSpPr>
          <p:nvPr/>
        </p:nvCxnSpPr>
        <p:spPr>
          <a:xfrm>
            <a:off x="4080454" y="2724150"/>
            <a:ext cx="7646" cy="38278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パソコンを使う男性のイラスト">
            <a:extLst>
              <a:ext uri="{FF2B5EF4-FFF2-40B4-BE49-F238E27FC236}">
                <a16:creationId xmlns:a16="http://schemas.microsoft.com/office/drawing/2014/main" id="{E8123787-BC2E-96D6-041F-F8E6DCB8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800" y="5658405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パソコンを使うOL・女性会社員のイラスト">
            <a:extLst>
              <a:ext uri="{FF2B5EF4-FFF2-40B4-BE49-F238E27FC236}">
                <a16:creationId xmlns:a16="http://schemas.microsoft.com/office/drawing/2014/main" id="{8B0756BF-6129-6E3A-61C4-FD6DB719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9" y="4481322"/>
            <a:ext cx="1184673" cy="11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B78C1E-0F4E-64C5-FBDB-76D38BD28CE2}"/>
              </a:ext>
            </a:extLst>
          </p:cNvPr>
          <p:cNvSpPr txBox="1"/>
          <p:nvPr/>
        </p:nvSpPr>
        <p:spPr>
          <a:xfrm>
            <a:off x="5562272" y="5947885"/>
            <a:ext cx="14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makes body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56189-D4C3-F3A1-BD2B-E0DD465382F3}"/>
              </a:ext>
            </a:extLst>
          </p:cNvPr>
          <p:cNvSpPr txBox="1"/>
          <p:nvPr/>
        </p:nvSpPr>
        <p:spPr>
          <a:xfrm>
            <a:off x="868159" y="480045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edits</a:t>
            </a:r>
          </a:p>
        </p:txBody>
      </p:sp>
      <p:pic>
        <p:nvPicPr>
          <p:cNvPr id="22" name="Picture 4" descr="パソコンを使うOL・女性会社員のイラスト">
            <a:extLst>
              <a:ext uri="{FF2B5EF4-FFF2-40B4-BE49-F238E27FC236}">
                <a16:creationId xmlns:a16="http://schemas.microsoft.com/office/drawing/2014/main" id="{1911763A-63F5-7800-381C-33C2C5D4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9" y="3289920"/>
            <a:ext cx="1184673" cy="11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57421C-3DEB-07F6-7BC8-076D9DA104B9}"/>
              </a:ext>
            </a:extLst>
          </p:cNvPr>
          <p:cNvSpPr txBox="1"/>
          <p:nvPr/>
        </p:nvSpPr>
        <p:spPr>
          <a:xfrm>
            <a:off x="296966" y="3777600"/>
            <a:ext cx="14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edits more,</a:t>
            </a:r>
          </a:p>
          <a:p>
            <a:r>
              <a:rPr lang="en-US" b="1" dirty="0"/>
              <a:t>pull request</a:t>
            </a:r>
          </a:p>
        </p:txBody>
      </p:sp>
      <p:pic>
        <p:nvPicPr>
          <p:cNvPr id="24" name="Picture 2" descr="パソコンを使う男性のイラスト">
            <a:extLst>
              <a:ext uri="{FF2B5EF4-FFF2-40B4-BE49-F238E27FC236}">
                <a16:creationId xmlns:a16="http://schemas.microsoft.com/office/drawing/2014/main" id="{FEAEA473-69AA-3DFF-5115-8607F10E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1" y="4455082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CC71C9-77FA-5BBB-67E2-CF3F77FDE219}"/>
              </a:ext>
            </a:extLst>
          </p:cNvPr>
          <p:cNvSpPr txBox="1"/>
          <p:nvPr/>
        </p:nvSpPr>
        <p:spPr>
          <a:xfrm>
            <a:off x="6362812" y="4800451"/>
            <a:ext cx="132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edits,</a:t>
            </a:r>
            <a:br>
              <a:rPr lang="en-US" dirty="0"/>
            </a:br>
            <a:r>
              <a:rPr lang="en-US" b="1" dirty="0"/>
              <a:t>pull request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5BEE85-217A-6C9F-4BF7-D10549D51355}"/>
              </a:ext>
            </a:extLst>
          </p:cNvPr>
          <p:cNvCxnSpPr>
            <a:cxnSpLocks/>
          </p:cNvCxnSpPr>
          <p:nvPr/>
        </p:nvCxnSpPr>
        <p:spPr>
          <a:xfrm>
            <a:off x="3257554" y="3885233"/>
            <a:ext cx="0" cy="119140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34F93CF-E8F1-D78B-DF91-8D6785AD21F2}"/>
              </a:ext>
            </a:extLst>
          </p:cNvPr>
          <p:cNvSpPr/>
          <p:nvPr/>
        </p:nvSpPr>
        <p:spPr>
          <a:xfrm flipV="1">
            <a:off x="3074704" y="3779416"/>
            <a:ext cx="365700" cy="3657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5F1300-2576-3B90-7586-BC19A28F2CA2}"/>
              </a:ext>
            </a:extLst>
          </p:cNvPr>
          <p:cNvSpPr/>
          <p:nvPr/>
        </p:nvSpPr>
        <p:spPr>
          <a:xfrm flipV="1">
            <a:off x="3074704" y="4893785"/>
            <a:ext cx="365700" cy="3657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654B19-9563-95C4-24A6-0D36F3AE75B7}"/>
              </a:ext>
            </a:extLst>
          </p:cNvPr>
          <p:cNvCxnSpPr>
            <a:cxnSpLocks/>
          </p:cNvCxnSpPr>
          <p:nvPr/>
        </p:nvCxnSpPr>
        <p:spPr>
          <a:xfrm>
            <a:off x="4109994" y="3920375"/>
            <a:ext cx="972611" cy="115626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ADBE383-440E-1E92-2B52-858A7E11A492}"/>
              </a:ext>
            </a:extLst>
          </p:cNvPr>
          <p:cNvSpPr/>
          <p:nvPr/>
        </p:nvSpPr>
        <p:spPr>
          <a:xfrm flipV="1">
            <a:off x="4899755" y="4893785"/>
            <a:ext cx="365700" cy="365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380E98-5FA6-FE2A-4B91-9931C0270B58}"/>
              </a:ext>
            </a:extLst>
          </p:cNvPr>
          <p:cNvCxnSpPr>
            <a:cxnSpLocks/>
          </p:cNvCxnSpPr>
          <p:nvPr/>
        </p:nvCxnSpPr>
        <p:spPr>
          <a:xfrm flipH="1">
            <a:off x="3276608" y="2602333"/>
            <a:ext cx="811492" cy="1282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73294B9-BDC8-B1EE-0E17-7514B062954F}"/>
              </a:ext>
            </a:extLst>
          </p:cNvPr>
          <p:cNvSpPr/>
          <p:nvPr/>
        </p:nvSpPr>
        <p:spPr>
          <a:xfrm flipV="1">
            <a:off x="3905250" y="2553146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1C8B1D-62A1-D577-A860-82613C099209}"/>
              </a:ext>
            </a:extLst>
          </p:cNvPr>
          <p:cNvSpPr/>
          <p:nvPr/>
        </p:nvSpPr>
        <p:spPr>
          <a:xfrm flipV="1">
            <a:off x="3905250" y="3780724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パソコンを使う男性のイラスト">
            <a:extLst>
              <a:ext uri="{FF2B5EF4-FFF2-40B4-BE49-F238E27FC236}">
                <a16:creationId xmlns:a16="http://schemas.microsoft.com/office/drawing/2014/main" id="{08402516-E16E-2088-A3FA-69AA48F2A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19" y="3340713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5C9294B-693A-D3C4-3E13-37E3C2C053B1}"/>
              </a:ext>
            </a:extLst>
          </p:cNvPr>
          <p:cNvSpPr txBox="1"/>
          <p:nvPr/>
        </p:nvSpPr>
        <p:spPr>
          <a:xfrm>
            <a:off x="5783261" y="3639100"/>
            <a:ext cx="190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accepts request,</a:t>
            </a:r>
            <a:br>
              <a:rPr lang="en-US" dirty="0"/>
            </a:br>
            <a:r>
              <a:rPr lang="en-US" dirty="0"/>
              <a:t>merges</a:t>
            </a:r>
          </a:p>
        </p:txBody>
      </p:sp>
      <p:pic>
        <p:nvPicPr>
          <p:cNvPr id="49" name="Picture 2" descr="パソコンを使う男性のイラスト">
            <a:extLst>
              <a:ext uri="{FF2B5EF4-FFF2-40B4-BE49-F238E27FC236}">
                <a16:creationId xmlns:a16="http://schemas.microsoft.com/office/drawing/2014/main" id="{47BB9F44-3142-3626-299F-AB8C7DF9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19" y="2082631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CE37D63-95AC-3B72-661D-31454F571CF6}"/>
              </a:ext>
            </a:extLst>
          </p:cNvPr>
          <p:cNvSpPr txBox="1"/>
          <p:nvPr/>
        </p:nvSpPr>
        <p:spPr>
          <a:xfrm>
            <a:off x="5783261" y="2381018"/>
            <a:ext cx="190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accepts request,</a:t>
            </a:r>
            <a:br>
              <a:rPr lang="en-US" dirty="0"/>
            </a:br>
            <a:r>
              <a:rPr lang="en-US" dirty="0"/>
              <a:t>merges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6" descr="寝転がってノートパソコンを使っている人のイラスト（男性）">
            <a:extLst>
              <a:ext uri="{FF2B5EF4-FFF2-40B4-BE49-F238E27FC236}">
                <a16:creationId xmlns:a16="http://schemas.microsoft.com/office/drawing/2014/main" id="{3916FF2A-85CD-4A13-E647-4C08384C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92" y="4145116"/>
            <a:ext cx="2230760" cy="152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393788-1A1C-DF50-FE57-382F3E902E5F}"/>
              </a:ext>
            </a:extLst>
          </p:cNvPr>
          <p:cNvCxnSpPr>
            <a:cxnSpLocks/>
          </p:cNvCxnSpPr>
          <p:nvPr/>
        </p:nvCxnSpPr>
        <p:spPr>
          <a:xfrm flipH="1">
            <a:off x="4084277" y="5111777"/>
            <a:ext cx="4218328" cy="1324791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00912E8-77DD-AA8C-FB56-B4C03E5A19B9}"/>
              </a:ext>
            </a:extLst>
          </p:cNvPr>
          <p:cNvSpPr/>
          <p:nvPr/>
        </p:nvSpPr>
        <p:spPr>
          <a:xfrm flipV="1">
            <a:off x="8081131" y="4893785"/>
            <a:ext cx="365700" cy="36570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89ED65-A28B-0A46-1959-00B2DE674A88}"/>
              </a:ext>
            </a:extLst>
          </p:cNvPr>
          <p:cNvSpPr txBox="1"/>
          <p:nvPr/>
        </p:nvSpPr>
        <p:spPr>
          <a:xfrm>
            <a:off x="10412961" y="4570619"/>
            <a:ext cx="138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edits,</a:t>
            </a:r>
            <a:br>
              <a:rPr lang="en-US" dirty="0"/>
            </a:br>
            <a:r>
              <a:rPr lang="en-US" b="1" dirty="0"/>
              <a:t>pull request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23F24D5-4016-88C8-59C6-2FA9DCE4FD4A}"/>
              </a:ext>
            </a:extLst>
          </p:cNvPr>
          <p:cNvCxnSpPr>
            <a:cxnSpLocks/>
          </p:cNvCxnSpPr>
          <p:nvPr/>
        </p:nvCxnSpPr>
        <p:spPr>
          <a:xfrm flipH="1" flipV="1">
            <a:off x="4080454" y="1563360"/>
            <a:ext cx="4222151" cy="351137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Oval 2050">
            <a:extLst>
              <a:ext uri="{FF2B5EF4-FFF2-40B4-BE49-F238E27FC236}">
                <a16:creationId xmlns:a16="http://schemas.microsoft.com/office/drawing/2014/main" id="{FC7C20A5-E707-ABE7-3C5E-5A6EC306AA33}"/>
              </a:ext>
            </a:extLst>
          </p:cNvPr>
          <p:cNvSpPr/>
          <p:nvPr/>
        </p:nvSpPr>
        <p:spPr>
          <a:xfrm flipV="1">
            <a:off x="3905250" y="1458197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パソコンを使う男性のイラスト">
            <a:extLst>
              <a:ext uri="{FF2B5EF4-FFF2-40B4-BE49-F238E27FC236}">
                <a16:creationId xmlns:a16="http://schemas.microsoft.com/office/drawing/2014/main" id="{ED84CA13-ABD9-D190-35B9-D1A878D4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19" y="987682"/>
            <a:ext cx="1184672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220C69CA-22C0-CD2A-FDD9-B1293210FF3B}"/>
              </a:ext>
            </a:extLst>
          </p:cNvPr>
          <p:cNvSpPr txBox="1"/>
          <p:nvPr/>
        </p:nvSpPr>
        <p:spPr>
          <a:xfrm>
            <a:off x="5783261" y="1286069"/>
            <a:ext cx="251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accepts request,</a:t>
            </a:r>
            <a:br>
              <a:rPr lang="en-US" dirty="0"/>
            </a:br>
            <a:r>
              <a:rPr lang="en-US" dirty="0"/>
              <a:t>merges, </a:t>
            </a:r>
            <a:r>
              <a:rPr lang="en-US" b="1" dirty="0">
                <a:solidFill>
                  <a:srgbClr val="FF0000"/>
                </a:solidFill>
              </a:rPr>
              <a:t>resolves conflict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4771819-86FA-C573-50E4-430C3958782F}"/>
              </a:ext>
            </a:extLst>
          </p:cNvPr>
          <p:cNvCxnSpPr>
            <a:cxnSpLocks/>
          </p:cNvCxnSpPr>
          <p:nvPr/>
        </p:nvCxnSpPr>
        <p:spPr>
          <a:xfrm>
            <a:off x="4080454" y="1620287"/>
            <a:ext cx="11469" cy="11157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5500AC-51BE-4D4F-3C96-40597BF2D381}"/>
              </a:ext>
            </a:extLst>
          </p:cNvPr>
          <p:cNvSpPr/>
          <p:nvPr/>
        </p:nvSpPr>
        <p:spPr>
          <a:xfrm flipV="1">
            <a:off x="3905250" y="6253718"/>
            <a:ext cx="365700" cy="365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/>
      <p:bldP spid="2051" grpId="0" animBg="1"/>
      <p:bldP spid="20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606-87AC-D98F-2B72-EB878197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folder and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DF141-8F20-3B77-E2DB-179D6FD21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</p:spTree>
    <p:extLst>
      <p:ext uri="{BB962C8B-B14F-4D97-AF65-F5344CB8AC3E}">
        <p14:creationId xmlns:p14="http://schemas.microsoft.com/office/powerpoint/2010/main" val="3197894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96B5-A247-E7E8-224A-B3245D7A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new repository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74FBF5-25F6-79F3-5F93-C368D212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9" y="1408113"/>
            <a:ext cx="12120322" cy="544988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58E283-5BBE-26AD-075D-0DB02C0F4302}"/>
              </a:ext>
            </a:extLst>
          </p:cNvPr>
          <p:cNvSpPr/>
          <p:nvPr/>
        </p:nvSpPr>
        <p:spPr>
          <a:xfrm>
            <a:off x="598170" y="2878455"/>
            <a:ext cx="2802255" cy="4191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81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434D176-23B7-23E9-766A-FF1DB255E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795B4-21E3-A7C6-9CAA-423E9FB0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095E5-7692-6DE6-4B9E-E1EE398CA6B8}"/>
              </a:ext>
            </a:extLst>
          </p:cNvPr>
          <p:cNvSpPr/>
          <p:nvPr/>
        </p:nvSpPr>
        <p:spPr>
          <a:xfrm>
            <a:off x="35838" y="2585085"/>
            <a:ext cx="459461" cy="4724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3F94C-1432-C747-4B99-33974768AFCE}"/>
              </a:ext>
            </a:extLst>
          </p:cNvPr>
          <p:cNvSpPr/>
          <p:nvPr/>
        </p:nvSpPr>
        <p:spPr>
          <a:xfrm>
            <a:off x="2817138" y="2792730"/>
            <a:ext cx="459461" cy="47244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3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4452-5C01-95D7-EC67-5C617D33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Practical use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4545-2A18-9868-B3DA-82E67DB96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Suppose…</a:t>
            </a:r>
          </a:p>
          <a:p>
            <a:pPr marL="514350" indent="-514350">
              <a:buAutoNum type="arabicPeriod"/>
            </a:pPr>
            <a:r>
              <a:rPr lang="en-US" dirty="0"/>
              <a:t>You have several .csv data</a:t>
            </a:r>
          </a:p>
          <a:p>
            <a:pPr marL="514350" indent="-514350">
              <a:buAutoNum type="arabicPeriod"/>
            </a:pPr>
            <a:r>
              <a:rPr lang="en-US" dirty="0"/>
              <a:t>Run fitting on these and extract parameters</a:t>
            </a:r>
          </a:p>
          <a:p>
            <a:pPr marL="514350" indent="-514350">
              <a:buAutoNum type="arabicPeriod"/>
            </a:pPr>
            <a:r>
              <a:rPr lang="en-US" dirty="0"/>
              <a:t>Plot the data with fit line</a:t>
            </a:r>
          </a:p>
          <a:p>
            <a:pPr marL="514350" indent="-514350">
              <a:buAutoNum type="arabicPeriod"/>
            </a:pPr>
            <a:r>
              <a:rPr lang="en-US" dirty="0"/>
              <a:t>Save all extracted parameters in one file and compare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01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A1EECC-496B-6ED6-4617-817D1F21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9F586-4B61-31A1-6F4E-2AB5467F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commit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F3679-530C-3425-6961-F8ED45EA363E}"/>
              </a:ext>
            </a:extLst>
          </p:cNvPr>
          <p:cNvSpPr/>
          <p:nvPr/>
        </p:nvSpPr>
        <p:spPr>
          <a:xfrm>
            <a:off x="598170" y="2933700"/>
            <a:ext cx="2802255" cy="6191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96CC9-0C6D-9E6D-BF9F-4C2AFACD5768}"/>
              </a:ext>
            </a:extLst>
          </p:cNvPr>
          <p:cNvSpPr/>
          <p:nvPr/>
        </p:nvSpPr>
        <p:spPr>
          <a:xfrm>
            <a:off x="598170" y="2279635"/>
            <a:ext cx="2802255" cy="6191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56D0-2C87-B68A-FA18-981925A8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CDB04-CF04-2009-C079-2073A0313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7477F8-581D-4215-CC55-B2382507E523}"/>
              </a:ext>
            </a:extLst>
          </p:cNvPr>
          <p:cNvSpPr/>
          <p:nvPr/>
        </p:nvSpPr>
        <p:spPr>
          <a:xfrm>
            <a:off x="274321" y="6629400"/>
            <a:ext cx="659130" cy="2286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7597D-3721-A3FA-6E1E-500728E33E9A}"/>
              </a:ext>
            </a:extLst>
          </p:cNvPr>
          <p:cNvSpPr/>
          <p:nvPr/>
        </p:nvSpPr>
        <p:spPr>
          <a:xfrm>
            <a:off x="3322321" y="2066924"/>
            <a:ext cx="1564004" cy="2762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9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9F50-1EEC-DAD8-1CBB-135749E4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to new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5FA97-6853-38F6-AB32-DE9D58F5B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6F8F6D-AA5C-F66A-E704-6A3ADC6BB057}"/>
              </a:ext>
            </a:extLst>
          </p:cNvPr>
          <p:cNvSpPr/>
          <p:nvPr/>
        </p:nvSpPr>
        <p:spPr>
          <a:xfrm>
            <a:off x="217171" y="6581775"/>
            <a:ext cx="1564004" cy="27622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25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874305E-1F52-92B6-459B-E14D5D36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CC10E-E947-32A8-F3A7-ACB68277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9D24D-6CD9-AB5D-C9F1-26750ECDB70B}"/>
              </a:ext>
            </a:extLst>
          </p:cNvPr>
          <p:cNvSpPr/>
          <p:nvPr/>
        </p:nvSpPr>
        <p:spPr>
          <a:xfrm>
            <a:off x="3998239" y="3543298"/>
            <a:ext cx="485775" cy="51435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B62FDA-E78B-B66B-E1CA-8B31A0B2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335" y="2566866"/>
            <a:ext cx="2915829" cy="6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694B771-03CF-DC4B-9B75-EDEF3A043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F5231-ED0F-91AE-D937-19FAD10F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what to stage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0B38A-D93B-81D1-495D-16B29DC47978}"/>
              </a:ext>
            </a:extLst>
          </p:cNvPr>
          <p:cNvSpPr/>
          <p:nvPr/>
        </p:nvSpPr>
        <p:spPr>
          <a:xfrm>
            <a:off x="35839" y="2581274"/>
            <a:ext cx="485775" cy="51435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55D7F-87F6-A488-DA03-20FED1B7A99A}"/>
              </a:ext>
            </a:extLst>
          </p:cNvPr>
          <p:cNvSpPr/>
          <p:nvPr/>
        </p:nvSpPr>
        <p:spPr>
          <a:xfrm>
            <a:off x="626390" y="3000375"/>
            <a:ext cx="2831186" cy="51435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25A4-4249-C2F9-1EAC-7558E0C6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Unstage</a:t>
            </a:r>
            <a:r>
              <a:rPr lang="en-US" dirty="0"/>
              <a:t>/revert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43968A-5B77-64EA-B742-C2DE1FDA9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24" y="1381125"/>
            <a:ext cx="12196324" cy="5476875"/>
          </a:xfrm>
        </p:spPr>
      </p:pic>
    </p:spTree>
    <p:extLst>
      <p:ext uri="{BB962C8B-B14F-4D97-AF65-F5344CB8AC3E}">
        <p14:creationId xmlns:p14="http://schemas.microsoft.com/office/powerpoint/2010/main" val="2566276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0BF5-F609-9571-B1D6-575F411A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commit per small steps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4F1ECB-79E2-EF40-1CD7-D1D5CBA3C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792BB-3A99-B449-CF91-F76352F9D707}"/>
              </a:ext>
            </a:extLst>
          </p:cNvPr>
          <p:cNvSpPr txBox="1"/>
          <p:nvPr/>
        </p:nvSpPr>
        <p:spPr>
          <a:xfrm>
            <a:off x="2886075" y="4476750"/>
            <a:ext cx="521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can cherry pick/drop single commit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BD4E9-EAF8-0F9A-9204-27EB209D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88" y="1729919"/>
            <a:ext cx="2963473" cy="6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AF3A4B5-6C1F-EF87-3B7A-9612C178E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FAD11-3C66-112B-7FEB-808516AE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C44500-4FDB-9D88-8A55-6F2744BE6E61}"/>
              </a:ext>
            </a:extLst>
          </p:cNvPr>
          <p:cNvSpPr/>
          <p:nvPr/>
        </p:nvSpPr>
        <p:spPr>
          <a:xfrm>
            <a:off x="293014" y="6492874"/>
            <a:ext cx="754736" cy="400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135BC-E7BD-CE9F-FFE8-DAF5506543B2}"/>
              </a:ext>
            </a:extLst>
          </p:cNvPr>
          <p:cNvSpPr/>
          <p:nvPr/>
        </p:nvSpPr>
        <p:spPr>
          <a:xfrm>
            <a:off x="4826914" y="3950493"/>
            <a:ext cx="1954886" cy="36512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D85EB9-838B-17C1-CE21-55E7E8F07A21}"/>
              </a:ext>
            </a:extLst>
          </p:cNvPr>
          <p:cNvSpPr txBox="1"/>
          <p:nvPr/>
        </p:nvSpPr>
        <p:spPr>
          <a:xfrm>
            <a:off x="7539265" y="5179818"/>
            <a:ext cx="4619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done with command pallet</a:t>
            </a:r>
          </a:p>
          <a:p>
            <a:r>
              <a:rPr lang="en-US" sz="2400" b="1" dirty="0"/>
              <a:t>Shift + Ctrl + [P]</a:t>
            </a:r>
            <a:br>
              <a:rPr lang="en-US" sz="2400" dirty="0"/>
            </a:br>
            <a:r>
              <a:rPr lang="en-US" sz="2400" dirty="0"/>
              <a:t>but I prefer GUI here…</a:t>
            </a:r>
          </a:p>
        </p:txBody>
      </p:sp>
    </p:spTree>
    <p:extLst>
      <p:ext uri="{BB962C8B-B14F-4D97-AF65-F5344CB8AC3E}">
        <p14:creationId xmlns:p14="http://schemas.microsoft.com/office/powerpoint/2010/main" val="330183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0E63-08B8-A60D-E799-CCA98FE8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190BC1-7DF1-AC54-5222-4614D212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</p:spTree>
    <p:extLst>
      <p:ext uri="{BB962C8B-B14F-4D97-AF65-F5344CB8AC3E}">
        <p14:creationId xmlns:p14="http://schemas.microsoft.com/office/powerpoint/2010/main" val="1661753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124B-2BAF-5209-7B86-8F7D2F63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A9EBF-975B-FD14-BD99-8B2B5DC5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</p:spTree>
    <p:extLst>
      <p:ext uri="{BB962C8B-B14F-4D97-AF65-F5344CB8AC3E}">
        <p14:creationId xmlns:p14="http://schemas.microsoft.com/office/powerpoint/2010/main" val="121865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8DEEDCD-C38A-5313-46AD-A806A66B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data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71560" y="3409946"/>
            <a:ext cx="2979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Header/comments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4198620" y="2281457"/>
            <a:ext cx="424618" cy="196413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46144" y="3728988"/>
            <a:ext cx="171348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Data body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707B84-E8ED-776F-A363-2024F8AB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144" y="3051699"/>
            <a:ext cx="2896464" cy="7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6218-A259-98EF-B424-B40A01B7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3A43B-AE12-D804-CFCA-DECD3482F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7" y="1412569"/>
            <a:ext cx="12149286" cy="544097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3C0A5-6D9E-A7AF-EDA6-B98D3CFD874A}"/>
              </a:ext>
            </a:extLst>
          </p:cNvPr>
          <p:cNvSpPr/>
          <p:nvPr/>
        </p:nvSpPr>
        <p:spPr>
          <a:xfrm>
            <a:off x="5002174" y="2176937"/>
            <a:ext cx="6351626" cy="484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7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8AE-55A3-AC67-A48E-81EAD72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to/pull from remote repository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54649F-A67C-D962-6AE8-37441ADA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93" y="3783247"/>
            <a:ext cx="1344816" cy="1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C6B33836-51AB-894B-CEA7-EE8760DF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1" y="4286922"/>
            <a:ext cx="2291154" cy="20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A6930-2B30-0E78-7789-914629F4E9DA}"/>
              </a:ext>
            </a:extLst>
          </p:cNvPr>
          <p:cNvSpPr txBox="1"/>
          <p:nvPr/>
        </p:nvSpPr>
        <p:spPr>
          <a:xfrm>
            <a:off x="312671" y="3490860"/>
            <a:ext cx="1051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Local</a:t>
            </a:r>
          </a:p>
        </p:txBody>
      </p:sp>
      <p:pic>
        <p:nvPicPr>
          <p:cNvPr id="12" name="Picture 8" descr="クラウドコンピューティングのイラスト">
            <a:extLst>
              <a:ext uri="{FF2B5EF4-FFF2-40B4-BE49-F238E27FC236}">
                <a16:creationId xmlns:a16="http://schemas.microsoft.com/office/drawing/2014/main" id="{670F654E-8EE2-3FD3-DE95-10664A1F4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14728" b="54526"/>
          <a:stretch/>
        </p:blipFill>
        <p:spPr bwMode="auto">
          <a:xfrm>
            <a:off x="4396060" y="1121682"/>
            <a:ext cx="3399880" cy="22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9EB1-4CFC-8939-305C-B8A60682162F}"/>
              </a:ext>
            </a:extLst>
          </p:cNvPr>
          <p:cNvSpPr txBox="1"/>
          <p:nvPr/>
        </p:nvSpPr>
        <p:spPr>
          <a:xfrm>
            <a:off x="3962400" y="1215220"/>
            <a:ext cx="151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Remote</a:t>
            </a:r>
          </a:p>
        </p:txBody>
      </p:sp>
      <p:pic>
        <p:nvPicPr>
          <p:cNvPr id="14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523C9847-C9B0-0910-03BF-C2DA09B6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36" y="5124986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DCF19175-964A-6571-FEFF-75F2C177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81" y="4902235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B9E2D1E8-5365-6E08-4B7E-9F9FF6F5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431" y="2153918"/>
            <a:ext cx="1647364" cy="14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1F7BDF-DC30-2800-F038-3DF9445F7715}"/>
              </a:ext>
            </a:extLst>
          </p:cNvPr>
          <p:cNvSpPr/>
          <p:nvPr/>
        </p:nvSpPr>
        <p:spPr>
          <a:xfrm rot="19759861">
            <a:off x="3450641" y="3027444"/>
            <a:ext cx="1449439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9B19EF-C8B6-13B1-E114-48996904B553}"/>
              </a:ext>
            </a:extLst>
          </p:cNvPr>
          <p:cNvSpPr/>
          <p:nvPr/>
        </p:nvSpPr>
        <p:spPr>
          <a:xfrm>
            <a:off x="7409633" y="2454054"/>
            <a:ext cx="2715123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F7A6E70-BC57-7C62-9F1B-496F8EFE1B33}"/>
              </a:ext>
            </a:extLst>
          </p:cNvPr>
          <p:cNvSpPr/>
          <p:nvPr/>
        </p:nvSpPr>
        <p:spPr>
          <a:xfrm rot="2700000">
            <a:off x="6921889" y="3733379"/>
            <a:ext cx="2715123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98BC43-0613-52BF-1914-B74C962CCBF1}"/>
              </a:ext>
            </a:extLst>
          </p:cNvPr>
          <p:cNvSpPr/>
          <p:nvPr/>
        </p:nvSpPr>
        <p:spPr>
          <a:xfrm rot="5400000">
            <a:off x="5281470" y="4005334"/>
            <a:ext cx="1593680" cy="48179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6A605EA4-1C99-5B84-5045-2E0429A9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71" y="4593329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6F4E277-BBFA-91DE-9413-3957BB6E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62" y="4956234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1293BB9-03FC-0B19-EB56-7AF49B86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469" y="1839831"/>
            <a:ext cx="617811" cy="6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B070D-D7C0-B793-0191-7005434D9077}"/>
              </a:ext>
            </a:extLst>
          </p:cNvPr>
          <p:cNvSpPr txBox="1"/>
          <p:nvPr/>
        </p:nvSpPr>
        <p:spPr>
          <a:xfrm>
            <a:off x="2926431" y="26783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6B8D-42A5-1E1F-1E91-FFA8CACCB5B3}"/>
              </a:ext>
            </a:extLst>
          </p:cNvPr>
          <p:cNvSpPr txBox="1"/>
          <p:nvPr/>
        </p:nvSpPr>
        <p:spPr>
          <a:xfrm>
            <a:off x="8015496" y="1963981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03C5-E96C-4963-B094-8558A7C30FE6}"/>
              </a:ext>
            </a:extLst>
          </p:cNvPr>
          <p:cNvSpPr txBox="1"/>
          <p:nvPr/>
        </p:nvSpPr>
        <p:spPr>
          <a:xfrm>
            <a:off x="8324045" y="3367474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2E8E9-80E5-72F7-3ACA-35CF13D6A799}"/>
              </a:ext>
            </a:extLst>
          </p:cNvPr>
          <p:cNvSpPr txBox="1"/>
          <p:nvPr/>
        </p:nvSpPr>
        <p:spPr>
          <a:xfrm>
            <a:off x="6224791" y="3831642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008919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2ADD-76E5-3970-B55E-44A3BDF6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where you want to push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FD086-690A-EABC-D256-C7AD27623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</p:spTree>
    <p:extLst>
      <p:ext uri="{BB962C8B-B14F-4D97-AF65-F5344CB8AC3E}">
        <p14:creationId xmlns:p14="http://schemas.microsoft.com/office/powerpoint/2010/main" val="3628993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124B-2BAF-5209-7B86-8F7D2F63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the project to remote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A9EBF-975B-FD14-BD99-8B2B5DC5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" y="1408113"/>
            <a:ext cx="12124573" cy="54498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0F761-80FB-5B07-61EB-4A78341827A2}"/>
              </a:ext>
            </a:extLst>
          </p:cNvPr>
          <p:cNvSpPr/>
          <p:nvPr/>
        </p:nvSpPr>
        <p:spPr>
          <a:xfrm>
            <a:off x="582574" y="2510312"/>
            <a:ext cx="2922626" cy="484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8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78AE-55A3-AC67-A48E-81EAD72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repositories</a:t>
            </a:r>
          </a:p>
        </p:txBody>
      </p:sp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E930359E-6B9E-C4E3-86BB-83CF9E51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1" y="1969930"/>
            <a:ext cx="2593902" cy="14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ss and Logos | GitLab">
            <a:extLst>
              <a:ext uri="{FF2B5EF4-FFF2-40B4-BE49-F238E27FC236}">
                <a16:creationId xmlns:a16="http://schemas.microsoft.com/office/drawing/2014/main" id="{867B4288-34FC-2F58-E41A-22638755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39457"/>
            <a:ext cx="3447745" cy="13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536F6B-FC9D-DFA1-7A25-A29B064BCA3E}"/>
              </a:ext>
            </a:extLst>
          </p:cNvPr>
          <p:cNvSpPr txBox="1"/>
          <p:nvPr/>
        </p:nvSpPr>
        <p:spPr>
          <a:xfrm>
            <a:off x="4285945" y="1709674"/>
            <a:ext cx="643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Owned by Microsoft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Free: public</a:t>
            </a:r>
            <a:br>
              <a:rPr lang="en-US" sz="2400" dirty="0"/>
            </a:br>
            <a:r>
              <a:rPr lang="en-US" sz="2400" dirty="0"/>
              <a:t>Paid: private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Used as training data for GitHub Copilot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637F8-1CB5-01C0-F563-5DC983A69894}"/>
              </a:ext>
            </a:extLst>
          </p:cNvPr>
          <p:cNvSpPr txBox="1"/>
          <p:nvPr/>
        </p:nvSpPr>
        <p:spPr>
          <a:xfrm>
            <a:off x="4285945" y="4341759"/>
            <a:ext cx="3893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Owned other entity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Privacy policy by the owner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https://gitlab.iit.it/</a:t>
            </a:r>
          </a:p>
        </p:txBody>
      </p:sp>
    </p:spTree>
    <p:extLst>
      <p:ext uri="{BB962C8B-B14F-4D97-AF65-F5344CB8AC3E}">
        <p14:creationId xmlns:p14="http://schemas.microsoft.com/office/powerpoint/2010/main" val="323420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5A5D8B-DB7A-2C0E-5C4D-FAFDB765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own repository to push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B3080C-2FC6-6B03-58A2-5620E98EE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" y="1408113"/>
            <a:ext cx="12166967" cy="5449887"/>
          </a:xfrm>
        </p:spPr>
      </p:pic>
    </p:spTree>
    <p:extLst>
      <p:ext uri="{BB962C8B-B14F-4D97-AF65-F5344CB8AC3E}">
        <p14:creationId xmlns:p14="http://schemas.microsoft.com/office/powerpoint/2010/main" val="4019003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E262-B1E6-C6F9-8552-A3FB0425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D86-CC1D-C9A3-7C87-482B4E35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work on</a:t>
            </a:r>
            <a:br>
              <a:rPr lang="en-US" dirty="0"/>
            </a:br>
            <a:r>
              <a:rPr lang="en-US" dirty="0"/>
              <a:t>existing project</a:t>
            </a:r>
          </a:p>
          <a:p>
            <a:endParaRPr lang="en-US" dirty="0"/>
          </a:p>
          <a:p>
            <a:r>
              <a:rPr lang="en-US" dirty="0"/>
              <a:t>“Pull Request” to</a:t>
            </a:r>
            <a:br>
              <a:rPr lang="en-US" dirty="0"/>
            </a:br>
            <a:r>
              <a:rPr lang="en-US" dirty="0"/>
              <a:t>original repository</a:t>
            </a:r>
          </a:p>
        </p:txBody>
      </p:sp>
      <p:pic>
        <p:nvPicPr>
          <p:cNvPr id="4" name="Picture 6" descr="GitHub Logo and symbol, meaning, history, PNG, brand">
            <a:extLst>
              <a:ext uri="{FF2B5EF4-FFF2-40B4-BE49-F238E27FC236}">
                <a16:creationId xmlns:a16="http://schemas.microsoft.com/office/drawing/2014/main" id="{F96BBFC4-9AAF-4FEF-73BD-5DC66496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1113246"/>
            <a:ext cx="2593902" cy="14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B28D37E3-37D9-A357-4AC0-357FDEA0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32" y="4106029"/>
            <a:ext cx="2065138" cy="18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5EBF649-F5DF-3A86-B3EB-686A3ED00049}"/>
              </a:ext>
            </a:extLst>
          </p:cNvPr>
          <p:cNvSpPr/>
          <p:nvPr/>
        </p:nvSpPr>
        <p:spPr>
          <a:xfrm rot="5400000">
            <a:off x="7057337" y="3013162"/>
            <a:ext cx="1166526" cy="652021"/>
          </a:xfrm>
          <a:prstGeom prst="rightArrow">
            <a:avLst>
              <a:gd name="adj1" fmla="val 50000"/>
              <a:gd name="adj2" fmla="val 93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itHub Logo and symbol, meaning, history, PNG, brand">
            <a:extLst>
              <a:ext uri="{FF2B5EF4-FFF2-40B4-BE49-F238E27FC236}">
                <a16:creationId xmlns:a16="http://schemas.microsoft.com/office/drawing/2014/main" id="{B2FEF862-29FB-AC23-A375-E52A8880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44" y="3638695"/>
            <a:ext cx="1591282" cy="89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634E8F7-FF6F-D1D4-D3EA-6F2E8E983900}"/>
              </a:ext>
            </a:extLst>
          </p:cNvPr>
          <p:cNvSpPr/>
          <p:nvPr/>
        </p:nvSpPr>
        <p:spPr>
          <a:xfrm rot="19339769">
            <a:off x="8485461" y="4384244"/>
            <a:ext cx="904180" cy="440974"/>
          </a:xfrm>
          <a:prstGeom prst="rightArrow">
            <a:avLst>
              <a:gd name="adj1" fmla="val 50000"/>
              <a:gd name="adj2" fmla="val 62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156390-840F-FC30-89AD-C13B36079588}"/>
              </a:ext>
            </a:extLst>
          </p:cNvPr>
          <p:cNvSpPr/>
          <p:nvPr/>
        </p:nvSpPr>
        <p:spPr>
          <a:xfrm rot="12652231">
            <a:off x="8702711" y="2569550"/>
            <a:ext cx="1115873" cy="692010"/>
          </a:xfrm>
          <a:prstGeom prst="rightArrow">
            <a:avLst>
              <a:gd name="adj1" fmla="val 50000"/>
              <a:gd name="adj2" fmla="val 62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33001-4B5A-0D95-8902-E9C760264EBF}"/>
              </a:ext>
            </a:extLst>
          </p:cNvPr>
          <p:cNvSpPr txBox="1"/>
          <p:nvPr/>
        </p:nvSpPr>
        <p:spPr>
          <a:xfrm>
            <a:off x="6163312" y="3137070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5D4B0-93A2-38DF-27E0-0CCB62F69FE4}"/>
              </a:ext>
            </a:extLst>
          </p:cNvPr>
          <p:cNvSpPr txBox="1"/>
          <p:nvPr/>
        </p:nvSpPr>
        <p:spPr>
          <a:xfrm>
            <a:off x="8875368" y="46385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99196-249C-679C-6019-E8DBCF53BA82}"/>
              </a:ext>
            </a:extLst>
          </p:cNvPr>
          <p:cNvSpPr txBox="1"/>
          <p:nvPr/>
        </p:nvSpPr>
        <p:spPr>
          <a:xfrm>
            <a:off x="9452778" y="2330780"/>
            <a:ext cx="2212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Pull 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DEDD7-5E0E-63BE-4581-E4202A7DF0AC}"/>
              </a:ext>
            </a:extLst>
          </p:cNvPr>
          <p:cNvSpPr txBox="1"/>
          <p:nvPr/>
        </p:nvSpPr>
        <p:spPr>
          <a:xfrm>
            <a:off x="8673170" y="3731995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4C1EC-2879-574E-75D8-B7DAA3651E07}"/>
              </a:ext>
            </a:extLst>
          </p:cNvPr>
          <p:cNvSpPr txBox="1"/>
          <p:nvPr/>
        </p:nvSpPr>
        <p:spPr>
          <a:xfrm>
            <a:off x="6006724" y="636058"/>
            <a:ext cx="2158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project</a:t>
            </a:r>
          </a:p>
        </p:txBody>
      </p:sp>
    </p:spTree>
    <p:extLst>
      <p:ext uri="{BB962C8B-B14F-4D97-AF65-F5344CB8AC3E}">
        <p14:creationId xmlns:p14="http://schemas.microsoft.com/office/powerpoint/2010/main" val="1388506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BB0ADB-743F-1A72-33DA-F2AAD07E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 public – be cautious!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D199C8-26A9-CD6E-7BEE-FB3A4268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" y="1436391"/>
            <a:ext cx="12187401" cy="539333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3876A-1D79-BAC7-17EC-9F8112BB9597}"/>
              </a:ext>
            </a:extLst>
          </p:cNvPr>
          <p:cNvSpPr txBox="1"/>
          <p:nvPr/>
        </p:nvSpPr>
        <p:spPr>
          <a:xfrm>
            <a:off x="6772275" y="6169708"/>
            <a:ext cx="532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https://www.theverge.com/2023/3/27/23657928/twitter-source-code-leak-github</a:t>
            </a:r>
          </a:p>
        </p:txBody>
      </p:sp>
    </p:spTree>
    <p:extLst>
      <p:ext uri="{BB962C8B-B14F-4D97-AF65-F5344CB8AC3E}">
        <p14:creationId xmlns:p14="http://schemas.microsoft.com/office/powerpoint/2010/main" val="3238139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F9F8-D891-953D-9326-3D3E7040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also can be seen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3873C-62E0-86BA-416C-3D2BF3BCC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" y="1408113"/>
            <a:ext cx="12166967" cy="54498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6884E-BE49-8DFC-3524-630569E814F0}"/>
              </a:ext>
            </a:extLst>
          </p:cNvPr>
          <p:cNvSpPr txBox="1"/>
          <p:nvPr/>
        </p:nvSpPr>
        <p:spPr>
          <a:xfrm>
            <a:off x="6095999" y="3562350"/>
            <a:ext cx="46449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Do not put your</a:t>
            </a:r>
          </a:p>
          <a:p>
            <a:pPr marL="285750" indent="-285750">
              <a:buFontTx/>
              <a:buChar char="-"/>
            </a:pPr>
            <a:r>
              <a:rPr lang="en-US" sz="4000" b="1" dirty="0">
                <a:solidFill>
                  <a:srgbClr val="FF0000"/>
                </a:solidFill>
              </a:rPr>
              <a:t>API keys/tokens</a:t>
            </a:r>
          </a:p>
          <a:p>
            <a:pPr marL="285750" indent="-285750">
              <a:buFontTx/>
              <a:buChar char="-"/>
            </a:pPr>
            <a:r>
              <a:rPr lang="en-US" sz="4000" b="1" dirty="0">
                <a:solidFill>
                  <a:srgbClr val="FF0000"/>
                </a:solidFill>
              </a:rPr>
              <a:t>IP address</a:t>
            </a:r>
          </a:p>
          <a:p>
            <a:pPr marL="285750" indent="-285750">
              <a:buFontTx/>
              <a:buChar char="-"/>
            </a:pPr>
            <a:r>
              <a:rPr lang="en-US" sz="4000" b="1" dirty="0">
                <a:solidFill>
                  <a:srgbClr val="FF0000"/>
                </a:solidFill>
              </a:rPr>
              <a:t>Bank info</a:t>
            </a:r>
          </a:p>
          <a:p>
            <a:pPr marL="285750" indent="-285750">
              <a:buFontTx/>
              <a:buChar char="-"/>
            </a:pPr>
            <a:r>
              <a:rPr lang="en-US" sz="4000" b="1" dirty="0">
                <a:solidFill>
                  <a:srgbClr val="FF0000"/>
                </a:solidFill>
              </a:rPr>
              <a:t>Other sensitive info</a:t>
            </a:r>
          </a:p>
        </p:txBody>
      </p:sp>
    </p:spTree>
    <p:extLst>
      <p:ext uri="{BB962C8B-B14F-4D97-AF65-F5344CB8AC3E}">
        <p14:creationId xmlns:p14="http://schemas.microsoft.com/office/powerpoint/2010/main" val="28142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5FBB-9F94-2BBE-9D4B-F8E1F1C0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E683-55D1-FCC9-FD0F-67E34B7B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Store it in Environment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21EB12-940D-26D4-B366-64C92555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25" y="2033371"/>
            <a:ext cx="3925887" cy="4459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1BCAD0-2306-4DB3-312D-DF4DB5706D54}"/>
              </a:ext>
            </a:extLst>
          </p:cNvPr>
          <p:cNvSpPr/>
          <p:nvPr/>
        </p:nvSpPr>
        <p:spPr>
          <a:xfrm>
            <a:off x="3738405" y="5527245"/>
            <a:ext cx="1295400" cy="40078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C0D35-A70D-B3A6-350B-4DFD0E7D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6" y="1246174"/>
            <a:ext cx="5890389" cy="5575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3D6900-074F-A164-9CFC-0987A6A7ABA0}"/>
              </a:ext>
            </a:extLst>
          </p:cNvPr>
          <p:cNvSpPr/>
          <p:nvPr/>
        </p:nvSpPr>
        <p:spPr>
          <a:xfrm>
            <a:off x="9081996" y="3485670"/>
            <a:ext cx="975947" cy="4700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78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Read data into array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AC950B-C39E-1306-1ED2-208307A3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</p:spTree>
    <p:extLst>
      <p:ext uri="{BB962C8B-B14F-4D97-AF65-F5344CB8AC3E}">
        <p14:creationId xmlns:p14="http://schemas.microsoft.com/office/powerpoint/2010/main" val="941350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F9272A-2154-DE92-54EB-6D4B86BFC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5374"/>
            <a:ext cx="12192000" cy="53953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2EC5A-3079-A72F-6230-6C4178CA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find incident, revoke 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98651A-3BBF-BE55-083F-0890DC00A4E0}"/>
              </a:ext>
            </a:extLst>
          </p:cNvPr>
          <p:cNvSpPr/>
          <p:nvPr/>
        </p:nvSpPr>
        <p:spPr>
          <a:xfrm>
            <a:off x="9905999" y="4638674"/>
            <a:ext cx="342901" cy="78364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42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4AB1C4-D020-0E2A-0352-8E99A2FB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8278E-0B41-DA1F-8355-15F39C4A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Missing Semester of Your CS Education</a:t>
            </a:r>
            <a:r>
              <a:rPr lang="en-US" dirty="0"/>
              <a:t> (Version Control)</a:t>
            </a:r>
          </a:p>
          <a:p>
            <a:pPr lvl="1"/>
            <a:r>
              <a:rPr lang="en-US" dirty="0"/>
              <a:t>MIT class covering things you need to know </a:t>
            </a:r>
            <a:r>
              <a:rPr lang="en-US" i="1" dirty="0"/>
              <a:t>before</a:t>
            </a:r>
            <a:r>
              <a:rPr lang="en-US" dirty="0"/>
              <a:t> taking Computer Science course</a:t>
            </a:r>
          </a:p>
          <a:p>
            <a:r>
              <a:rPr lang="en-US" dirty="0">
                <a:hlinkClick r:id="rId3"/>
              </a:rPr>
              <a:t>Introduction to Git in VS 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Google</a:t>
            </a:r>
          </a:p>
          <a:p>
            <a:endParaRPr lang="en-US" dirty="0"/>
          </a:p>
          <a:p>
            <a:r>
              <a:rPr lang="en-US" dirty="0"/>
              <a:t>Stack Exchange, medium, etc.</a:t>
            </a:r>
          </a:p>
        </p:txBody>
      </p:sp>
    </p:spTree>
    <p:extLst>
      <p:ext uri="{BB962C8B-B14F-4D97-AF65-F5344CB8AC3E}">
        <p14:creationId xmlns:p14="http://schemas.microsoft.com/office/powerpoint/2010/main" val="237590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32A0-C692-B42F-73E5-98AB754C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Packt</a:t>
            </a:r>
            <a:r>
              <a:rPr lang="en-US" dirty="0"/>
              <a:t> library is free 24-28 Jul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1DC34-9075-ED9F-B701-C6A84C78B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5FD9F-D000-A10D-C7B4-7C3645DEF47A}"/>
              </a:ext>
            </a:extLst>
          </p:cNvPr>
          <p:cNvSpPr txBox="1"/>
          <p:nvPr/>
        </p:nvSpPr>
        <p:spPr>
          <a:xfrm>
            <a:off x="7505700" y="482484"/>
            <a:ext cx="4610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https://subscription.packtpub.com/search?category=Programming&amp;language=python</a:t>
            </a:r>
          </a:p>
        </p:txBody>
      </p:sp>
    </p:spTree>
    <p:extLst>
      <p:ext uri="{BB962C8B-B14F-4D97-AF65-F5344CB8AC3E}">
        <p14:creationId xmlns:p14="http://schemas.microsoft.com/office/powerpoint/2010/main" val="195756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For </a:t>
            </a:r>
            <a:r>
              <a:rPr kumimoji="1" lang="en-US" altLang="ja-JP"/>
              <a:t>more options…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011918" y="61406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ja-JP" dirty="0">
                <a:hlinkClick r:id="rId2"/>
              </a:rPr>
              <a:t>https://docs.scipy.org/doc/numpy/reference/generated/numpy.loadtxt.html</a:t>
            </a:r>
            <a:endParaRPr lang="ja-JP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F83020-A5AA-B1FA-6B15-426EDC07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0902"/>
            <a:ext cx="12192000" cy="5404309"/>
          </a:xfrm>
        </p:spPr>
      </p:pic>
    </p:spTree>
    <p:extLst>
      <p:ext uri="{BB962C8B-B14F-4D97-AF65-F5344CB8AC3E}">
        <p14:creationId xmlns:p14="http://schemas.microsoft.com/office/powerpoint/2010/main" val="120040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4130564" y="5483081"/>
            <a:ext cx="557050" cy="615762"/>
          </a:xfrm>
          <a:prstGeom prst="rect">
            <a:avLst/>
          </a:prstGeom>
          <a:solidFill>
            <a:srgbClr val="FF7A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 is this?</a:t>
            </a:r>
            <a:endParaRPr kumimoji="1" lang="ja-JP" altLang="en-US" dirty="0"/>
          </a:p>
        </p:txBody>
      </p:sp>
      <p:pic>
        <p:nvPicPr>
          <p:cNvPr id="1034" name="Picture 10" descr="https://www.electronics-tutorials.ws/wp-content/uploads/2013/08/fil1a.gif?fit=324%2C1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948" y="2044983"/>
            <a:ext cx="4405914" cy="22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atex2png.com/pngs/ee010cb30c4d358bd72eec870528ccf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84" y="4825279"/>
            <a:ext cx="7400433" cy="12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2152651" y="1374289"/>
            <a:ext cx="448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Complex impedance of a capacitor</a:t>
            </a:r>
            <a:endParaRPr kumimoji="1"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6903880" y="4064567"/>
            <a:ext cx="32706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1600" dirty="0">
                <a:hlinkClick r:id="rId4"/>
              </a:rPr>
              <a:t>https://www.electronics-tutorials.ws/filter/filter_1.html</a:t>
            </a:r>
            <a:endParaRPr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80442" y="6266053"/>
            <a:ext cx="227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/>
              <a:t>j</a:t>
            </a:r>
            <a:r>
              <a:rPr kumimoji="1" lang="en-US" altLang="ja-JP" dirty="0"/>
              <a:t> as imaginary number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87615" y="5813117"/>
            <a:ext cx="343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We want to get this value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8CBEA4-DF79-5CCE-B41C-D78CCACA9341}"/>
                  </a:ext>
                </a:extLst>
              </p14:cNvPr>
              <p14:cNvContentPartPr/>
              <p14:nvPr/>
            </p14:nvContentPartPr>
            <p14:xfrm>
              <a:off x="6774000" y="5416920"/>
              <a:ext cx="189720" cy="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8CBEA4-DF79-5CCE-B41C-D78CCACA93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4360" y="5237280"/>
                <a:ext cx="3693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B98097-CDD0-D556-FC70-FA0BCCC301AA}"/>
                  </a:ext>
                </a:extLst>
              </p14:cNvPr>
              <p14:cNvContentPartPr/>
              <p14:nvPr/>
            </p14:nvContentPartPr>
            <p14:xfrm>
              <a:off x="7299600" y="5455080"/>
              <a:ext cx="385200" cy="27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B98097-CDD0-D556-FC70-FA0BCCC301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9960" y="5275440"/>
                <a:ext cx="5648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25D39B-3548-D0A1-FCD9-11ACE219E490}"/>
                  </a:ext>
                </a:extLst>
              </p14:cNvPr>
              <p14:cNvContentPartPr/>
              <p14:nvPr/>
            </p14:nvContentPartPr>
            <p14:xfrm>
              <a:off x="2331600" y="5341320"/>
              <a:ext cx="342360" cy="35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25D39B-3548-D0A1-FCD9-11ACE219E4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960" y="5161680"/>
                <a:ext cx="52200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7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23">
            <a:extLst>
              <a:ext uri="{FF2B5EF4-FFF2-40B4-BE49-F238E27FC236}">
                <a16:creationId xmlns:a16="http://schemas.microsoft.com/office/drawing/2014/main" id="{C8CED734-6738-9C65-06AA-7E9989995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" y="1411905"/>
            <a:ext cx="12149904" cy="5442303"/>
          </a:xfr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Which value is which?</a:t>
            </a:r>
            <a:endParaRPr kumimoji="1"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2661778" y="5446095"/>
            <a:ext cx="7400433" cy="1273564"/>
            <a:chOff x="1289083" y="5269779"/>
            <a:chExt cx="7400433" cy="1273564"/>
          </a:xfrm>
          <a:solidFill>
            <a:schemeClr val="bg1"/>
          </a:solidFill>
        </p:grpSpPr>
        <p:sp>
          <p:nvSpPr>
            <p:cNvPr id="6" name="正方形/長方形 5"/>
            <p:cNvSpPr/>
            <p:nvPr/>
          </p:nvSpPr>
          <p:spPr>
            <a:xfrm>
              <a:off x="3127264" y="5927581"/>
              <a:ext cx="557050" cy="6157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Picture 12" descr="http://latex2png.com/pngs/ee010cb30c4d358bd72eec870528ccf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083" y="5269779"/>
              <a:ext cx="7400433" cy="1273564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テキスト ボックス 10"/>
          <p:cNvSpPr txBox="1"/>
          <p:nvPr/>
        </p:nvSpPr>
        <p:spPr>
          <a:xfrm>
            <a:off x="3280730" y="37336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i="1" dirty="0">
                <a:solidFill>
                  <a:srgbClr val="FF0000"/>
                </a:solidFill>
              </a:rPr>
              <a:t>f</a:t>
            </a:r>
            <a:endParaRPr kumimoji="1" lang="ja-JP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02488" y="3733675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i="1" dirty="0">
                <a:solidFill>
                  <a:srgbClr val="FF0000"/>
                </a:solidFill>
              </a:rPr>
              <a:t>ϕ</a:t>
            </a:r>
            <a:endParaRPr kumimoji="1" lang="ja-JP" altLang="en-US" sz="3600" b="1" i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66178" y="3733677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i="1" dirty="0">
                <a:solidFill>
                  <a:srgbClr val="FF0000"/>
                </a:solidFill>
              </a:rPr>
              <a:t>Z</a:t>
            </a:r>
            <a:endParaRPr kumimoji="1" lang="ja-JP" altLang="en-US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9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ing template.potx" id="{952B7E0A-D15A-472F-A24E-3701F581B305}" vid="{4A2E8960-71CC-4B26-9D7E-BB93D220DC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 template</Template>
  <TotalTime>1769</TotalTime>
  <Words>853</Words>
  <Application>Microsoft Office PowerPoint</Application>
  <PresentationFormat>Widescreen</PresentationFormat>
  <Paragraphs>185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Coding seminar</vt:lpstr>
      <vt:lpstr>Contents</vt:lpstr>
      <vt:lpstr>Calculation</vt:lpstr>
      <vt:lpstr>Practical use case</vt:lpstr>
      <vt:lpstr>Sample data</vt:lpstr>
      <vt:lpstr>Read data into array</vt:lpstr>
      <vt:lpstr>For more options…</vt:lpstr>
      <vt:lpstr>What is this?</vt:lpstr>
      <vt:lpstr>Which value is which?</vt:lpstr>
      <vt:lpstr>Plot to see data</vt:lpstr>
      <vt:lpstr>Fitting function</vt:lpstr>
      <vt:lpstr>Small trick to make calculation easy</vt:lpstr>
      <vt:lpstr>Plot transformed data</vt:lpstr>
      <vt:lpstr>Define “good” fitting range</vt:lpstr>
      <vt:lpstr>Fitting</vt:lpstr>
      <vt:lpstr>Calculate C</vt:lpstr>
      <vt:lpstr>Add fit line</vt:lpstr>
      <vt:lpstr>Processing multiple files</vt:lpstr>
      <vt:lpstr>Code structure</vt:lpstr>
      <vt:lpstr>API</vt:lpstr>
      <vt:lpstr>What is API?</vt:lpstr>
      <vt:lpstr>API documents</vt:lpstr>
      <vt:lpstr>Let’s try ChatGPT API</vt:lpstr>
      <vt:lpstr>API keys</vt:lpstr>
      <vt:lpstr>Do not write API keys on your code</vt:lpstr>
      <vt:lpstr>Minimal code</vt:lpstr>
      <vt:lpstr>Response</vt:lpstr>
      <vt:lpstr>API use case</vt:lpstr>
      <vt:lpstr>Platform as a Service (PaaS)</vt:lpstr>
      <vt:lpstr>Git</vt:lpstr>
      <vt:lpstr>GitHub</vt:lpstr>
      <vt:lpstr>Version control by Git and hosting service</vt:lpstr>
      <vt:lpstr>Why is version control needed?</vt:lpstr>
      <vt:lpstr>Office sync</vt:lpstr>
      <vt:lpstr>Git’s idea: branching</vt:lpstr>
      <vt:lpstr>Git version control</vt:lpstr>
      <vt:lpstr>New folder and new file</vt:lpstr>
      <vt:lpstr>Make a new repository</vt:lpstr>
      <vt:lpstr>Stage</vt:lpstr>
      <vt:lpstr>Initial commit</vt:lpstr>
      <vt:lpstr>Make a branch</vt:lpstr>
      <vt:lpstr>Checkout to new branch</vt:lpstr>
      <vt:lpstr>Edit</vt:lpstr>
      <vt:lpstr>Check what to stage</vt:lpstr>
      <vt:lpstr>Unstage/revert</vt:lpstr>
      <vt:lpstr>Add commit per small steps</vt:lpstr>
      <vt:lpstr>Merge</vt:lpstr>
      <vt:lpstr>Merge overview</vt:lpstr>
      <vt:lpstr>Merge details</vt:lpstr>
      <vt:lpstr>Conflict</vt:lpstr>
      <vt:lpstr>Push to/pull from remote repository</vt:lpstr>
      <vt:lpstr>Setup where you want to push</vt:lpstr>
      <vt:lpstr>Publish the project to remote repository</vt:lpstr>
      <vt:lpstr>Remote repositories</vt:lpstr>
      <vt:lpstr>Create your own repository to push</vt:lpstr>
      <vt:lpstr>Clone</vt:lpstr>
      <vt:lpstr>GitHub is public – be cautious!</vt:lpstr>
      <vt:lpstr>Deletion also can be seen</vt:lpstr>
      <vt:lpstr>Best practice</vt:lpstr>
      <vt:lpstr>If you find incident, revoke it</vt:lpstr>
      <vt:lpstr>Reference</vt:lpstr>
      <vt:lpstr>Packt library is free 24-28 Jul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3</cp:revision>
  <dcterms:created xsi:type="dcterms:W3CDTF">2023-07-10T12:16:53Z</dcterms:created>
  <dcterms:modified xsi:type="dcterms:W3CDTF">2023-07-25T20:29:50Z</dcterms:modified>
</cp:coreProperties>
</file>